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  <p:sldMasterId id="2147483749" r:id="rId3"/>
    <p:sldMasterId id="2147483761" r:id="rId4"/>
    <p:sldMasterId id="2147483773" r:id="rId5"/>
  </p:sldMasterIdLst>
  <p:notesMasterIdLst>
    <p:notesMasterId r:id="rId33"/>
  </p:notesMasterIdLst>
  <p:sldIdLst>
    <p:sldId id="256" r:id="rId6"/>
    <p:sldId id="429" r:id="rId7"/>
    <p:sldId id="444" r:id="rId8"/>
    <p:sldId id="433" r:id="rId9"/>
    <p:sldId id="393" r:id="rId10"/>
    <p:sldId id="263" r:id="rId11"/>
    <p:sldId id="328" r:id="rId12"/>
    <p:sldId id="431" r:id="rId13"/>
    <p:sldId id="371" r:id="rId14"/>
    <p:sldId id="412" r:id="rId15"/>
    <p:sldId id="427" r:id="rId16"/>
    <p:sldId id="323" r:id="rId17"/>
    <p:sldId id="347" r:id="rId18"/>
    <p:sldId id="325" r:id="rId19"/>
    <p:sldId id="440" r:id="rId20"/>
    <p:sldId id="452" r:id="rId21"/>
    <p:sldId id="454" r:id="rId22"/>
    <p:sldId id="447" r:id="rId23"/>
    <p:sldId id="425" r:id="rId24"/>
    <p:sldId id="435" r:id="rId25"/>
    <p:sldId id="453" r:id="rId26"/>
    <p:sldId id="439" r:id="rId27"/>
    <p:sldId id="434" r:id="rId28"/>
    <p:sldId id="457" r:id="rId29"/>
    <p:sldId id="438" r:id="rId30"/>
    <p:sldId id="456" r:id="rId31"/>
    <p:sldId id="448" r:id="rId32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Williams" initials="TW" lastIdx="2" clrIdx="0">
    <p:extLst>
      <p:ext uri="{19B8F6BF-5375-455C-9EA6-DF929625EA0E}">
        <p15:presenceInfo xmlns:p15="http://schemas.microsoft.com/office/powerpoint/2012/main" userId="S::TWilliams@asla.info::703351e7-fad2-4de8-b0db-cba6adfda9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66CC"/>
    <a:srgbClr val="9900CC"/>
    <a:srgbClr val="6600CC"/>
    <a:srgbClr val="3333CC"/>
    <a:srgbClr val="003399"/>
    <a:srgbClr val="205597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5" autoAdjust="0"/>
    <p:restoredTop sz="81669" autoAdjust="0"/>
  </p:normalViewPr>
  <p:slideViewPr>
    <p:cSldViewPr>
      <p:cViewPr varScale="1">
        <p:scale>
          <a:sx n="103" d="100"/>
          <a:sy n="103" d="100"/>
        </p:scale>
        <p:origin x="16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0"/>
    </p:cViewPr>
  </p:sorterViewPr>
  <p:notesViewPr>
    <p:cSldViewPr>
      <p:cViewPr varScale="1">
        <p:scale>
          <a:sx n="50" d="100"/>
          <a:sy n="50" d="100"/>
        </p:scale>
        <p:origin x="268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williams\AppData\Local\Microsoft\Windows\INetCache\Content.Outlook\GQUTA79M\Student%20Debt%20by%20Age%20in%20Arkansas%2015mar24%20(003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36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ASLA vs. National Lenders      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Student Loan Fixed Interest Rates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(APR’s)</a:t>
            </a:r>
          </a:p>
          <a:p>
            <a:pPr>
              <a:defRPr/>
            </a:pPr>
            <a:r>
              <a:rPr lang="en-US" sz="10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As of February 2024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c:rich>
      </c:tx>
      <c:layout>
        <c:manualLayout>
          <c:xMode val="edge"/>
          <c:yMode val="edge"/>
          <c:x val="0.27649563717605941"/>
          <c:y val="4.5365751223080831E-3"/>
        </c:manualLayout>
      </c:layout>
      <c:overlay val="0"/>
      <c:spPr>
        <a:noFill/>
        <a:ln>
          <a:solidFill>
            <a:sysClr val="window" lastClr="FFFFFF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36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57147887033783"/>
          <c:y val="0.21437163398571876"/>
          <c:w val="0.80015218063671723"/>
          <c:h val="0.69341399752233079"/>
        </c:manualLayout>
      </c:layout>
      <c:barChart>
        <c:barDir val="bar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Fixed!$A$6:$A$10</c:f>
              <c:strCache>
                <c:ptCount val="5"/>
                <c:pt idx="0">
                  <c:v>Sofi</c:v>
                </c:pt>
                <c:pt idx="1">
                  <c:v>SallieMae</c:v>
                </c:pt>
                <c:pt idx="2">
                  <c:v>Nelnet Bank</c:v>
                </c:pt>
                <c:pt idx="3">
                  <c:v>Commerce Bank</c:v>
                </c:pt>
                <c:pt idx="4">
                  <c:v>ASLA</c:v>
                </c:pt>
              </c:strCache>
            </c:strRef>
          </c:cat>
          <c:val>
            <c:numRef>
              <c:f>Fixed!$B$6:$B$10</c:f>
              <c:numCache>
                <c:formatCode>0.00%</c:formatCode>
                <c:ptCount val="5"/>
                <c:pt idx="0">
                  <c:v>4.4400000000000002E-2</c:v>
                </c:pt>
                <c:pt idx="1">
                  <c:v>4.4999999999999998E-2</c:v>
                </c:pt>
                <c:pt idx="2">
                  <c:v>4.4900000000000002E-2</c:v>
                </c:pt>
                <c:pt idx="3">
                  <c:v>4.4999999999999998E-2</c:v>
                </c:pt>
                <c:pt idx="4">
                  <c:v>2.9499999999999998E-2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D-496D-8A32-721BDE90352F}"/>
            </c:ext>
          </c:extLst>
        </c:ser>
        <c:ser>
          <c:idx val="1"/>
          <c:order val="1"/>
          <c:spPr>
            <a:solidFill>
              <a:srgbClr val="00B050"/>
            </a:solidFill>
            <a:ln w="28575">
              <a:solidFill>
                <a:srgbClr val="44546A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 w="28575">
                <a:solidFill>
                  <a:srgbClr val="44546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1BD-496D-8A32-721BDE90352F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28575">
                <a:solidFill>
                  <a:srgbClr val="44546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1BD-496D-8A32-721BDE90352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900" baseline="0">
                        <a:solidFill>
                          <a:schemeClr val="bg1"/>
                        </a:solidFill>
                      </a:rPr>
                      <a:t>4.44% - 14.70%</a:t>
                    </a:r>
                  </a:p>
                </c:rich>
              </c:tx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659373769383559"/>
                      <c:h val="5.482780230469917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E1BD-496D-8A32-721BDE90352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900" baseline="0">
                        <a:solidFill>
                          <a:schemeClr val="bg1"/>
                        </a:solidFill>
                      </a:rPr>
                      <a:t>4.50% - 15.49%</a:t>
                    </a:r>
                  </a:p>
                </c:rich>
              </c:tx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44254743937308"/>
                      <c:h val="5.59619126010176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E1BD-496D-8A32-721BDE90352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900" baseline="0" dirty="0">
                        <a:solidFill>
                          <a:schemeClr val="bg1"/>
                        </a:solidFill>
                      </a:rPr>
                      <a:t>4.49% - 15.47%</a:t>
                    </a:r>
                  </a:p>
                </c:rich>
              </c:tx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2361130980927"/>
                      <c:h val="6.456692575825601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1BD-496D-8A32-721BDE90352F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900" baseline="0" dirty="0">
                        <a:solidFill>
                          <a:schemeClr val="bg1"/>
                        </a:solidFill>
                      </a:rPr>
                      <a:t>4.50% - 15.49%</a:t>
                    </a:r>
                  </a:p>
                </c:rich>
              </c:tx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2361130980927"/>
                      <c:h val="6.45669257582559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E1BD-496D-8A32-721BDE90352F}"/>
                </c:ext>
              </c:extLst>
            </c:dLbl>
            <c:dLbl>
              <c:idx val="4"/>
              <c:layout>
                <c:manualLayout>
                  <c:x val="1.8836731354226564E-3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900" baseline="0">
                        <a:solidFill>
                          <a:schemeClr val="bg1"/>
                        </a:solidFill>
                      </a:rPr>
                      <a:t>2.95% - 6.42%</a:t>
                    </a:r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62271808382567"/>
                      <c:h val="8.260716300948085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E1BD-496D-8A32-721BDE903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Fixed!$A$6:$A$10</c:f>
              <c:strCache>
                <c:ptCount val="5"/>
                <c:pt idx="0">
                  <c:v>Sofi</c:v>
                </c:pt>
                <c:pt idx="1">
                  <c:v>SallieMae</c:v>
                </c:pt>
                <c:pt idx="2">
                  <c:v>Nelnet Bank</c:v>
                </c:pt>
                <c:pt idx="3">
                  <c:v>Commerce Bank</c:v>
                </c:pt>
                <c:pt idx="4">
                  <c:v>ASLA</c:v>
                </c:pt>
              </c:strCache>
            </c:strRef>
          </c:cat>
          <c:val>
            <c:numRef>
              <c:f>Fixed!$D$6:$D$10</c:f>
              <c:numCache>
                <c:formatCode>0.00%</c:formatCode>
                <c:ptCount val="5"/>
                <c:pt idx="0">
                  <c:v>0.1026</c:v>
                </c:pt>
                <c:pt idx="1">
                  <c:v>0.10990000000000001</c:v>
                </c:pt>
                <c:pt idx="2">
                  <c:v>0.10980000000000001</c:v>
                </c:pt>
                <c:pt idx="3">
                  <c:v>0.10990000000000001</c:v>
                </c:pt>
                <c:pt idx="4">
                  <c:v>3.4699999999999995E-2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BD-496D-8A32-721BDE903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32361712"/>
        <c:axId val="832361384"/>
      </c:barChart>
      <c:catAx>
        <c:axId val="83236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61384"/>
        <c:crosses val="autoZero"/>
        <c:auto val="1"/>
        <c:lblAlgn val="ctr"/>
        <c:lblOffset val="100"/>
        <c:noMultiLvlLbl val="0"/>
      </c:catAx>
      <c:valAx>
        <c:axId val="832361384"/>
        <c:scaling>
          <c:orientation val="minMax"/>
          <c:max val="0.17"/>
          <c:min val="2.0000000000000004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6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 sz="1280" baseline="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Arkansas vs. National Cohort Default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97108256204817"/>
          <c:y val="8.4709585721025243E-2"/>
          <c:w val="0.84429536768430247"/>
          <c:h val="0.76570365826346898"/>
        </c:manualLayout>
      </c:layout>
      <c:lineChart>
        <c:grouping val="standard"/>
        <c:varyColors val="0"/>
        <c:ser>
          <c:idx val="0"/>
          <c:order val="0"/>
          <c:tx>
            <c:strRef>
              <c:f>'3yrdata'!$A$2</c:f>
              <c:strCache>
                <c:ptCount val="1"/>
                <c:pt idx="0">
                  <c:v>Arkansas Rate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2"/>
            <c:spPr>
              <a:solidFill>
                <a:srgbClr val="C00000"/>
              </a:solidFill>
              <a:ln w="76200">
                <a:solidFill>
                  <a:srgbClr val="C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7123402447051491E-2"/>
                  <c:y val="-3.4463278730027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2-441F-9B9D-418506318D68}"/>
                </c:ext>
              </c:extLst>
            </c:dLbl>
            <c:dLbl>
              <c:idx val="1"/>
              <c:layout>
                <c:manualLayout>
                  <c:x val="-2.798218938997574E-2"/>
                  <c:y val="-2.63541921569622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432489450989034E-2"/>
                      <c:h val="4.8623711597747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02-441F-9B9D-418506318D68}"/>
                </c:ext>
              </c:extLst>
            </c:dLbl>
            <c:dLbl>
              <c:idx val="2"/>
              <c:layout>
                <c:manualLayout>
                  <c:x val="-1.831473842082618E-2"/>
                  <c:y val="-5.0681292250040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2-441F-9B9D-418506318D68}"/>
                </c:ext>
              </c:extLst>
            </c:dLbl>
            <c:dLbl>
              <c:idx val="3"/>
              <c:layout>
                <c:manualLayout>
                  <c:x val="-2.7123402447051598E-2"/>
                  <c:y val="-4.0545033800032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2-441F-9B9D-418506318D68}"/>
                </c:ext>
              </c:extLst>
            </c:dLbl>
            <c:dLbl>
              <c:idx val="4"/>
              <c:layout>
                <c:manualLayout>
                  <c:x val="-1.9048793756344953E-2"/>
                  <c:y val="-3.24360270400257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055353321062851E-2"/>
                      <c:h val="5.0650963287748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002-441F-9B9D-418506318D68}"/>
                </c:ext>
              </c:extLst>
            </c:dLbl>
            <c:dLbl>
              <c:idx val="5"/>
              <c:layout>
                <c:manualLayout>
                  <c:x val="-2.3401684096338686E-2"/>
                  <c:y val="-2.8381523660022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2-441F-9B9D-418506318D68}"/>
                </c:ext>
              </c:extLst>
            </c:dLbl>
            <c:dLbl>
              <c:idx val="6"/>
              <c:layout>
                <c:manualLayout>
                  <c:x val="-3.0336257309941519E-2"/>
                  <c:y val="-3.2201255310156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DD-4DD9-9FB7-8876B5B49056}"/>
                </c:ext>
              </c:extLst>
            </c:dLbl>
            <c:dLbl>
              <c:idx val="7"/>
              <c:layout>
                <c:manualLayout>
                  <c:x val="-4.0570175438596381E-2"/>
                  <c:y val="2.61635199395022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EA0-4B9A-A8CC-8B84EB8A7CE0}"/>
                </c:ext>
              </c:extLst>
            </c:dLbl>
            <c:dLbl>
              <c:idx val="8"/>
              <c:layout>
                <c:manualLayout>
                  <c:x val="-5.3461343647833601E-2"/>
                  <c:y val="3.0188676853271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35-496F-8458-5688F040C39C}"/>
                </c:ext>
              </c:extLst>
            </c:dLbl>
            <c:dLbl>
              <c:idx val="9"/>
              <c:layout>
                <c:manualLayout>
                  <c:x val="-5.7847308560114087E-2"/>
                  <c:y val="5.03144614221181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71110190173595E-2"/>
                      <c:h val="3.2483016294120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33-4945-9A7A-94166043005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19.0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002-441F-9B9D-418506318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'3yrdata'!$D$1:$M$1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'3yrdata'!$D$2:$M$2</c:f>
              <c:numCache>
                <c:formatCode>General</c:formatCode>
                <c:ptCount val="10"/>
                <c:pt idx="0">
                  <c:v>15.8</c:v>
                </c:pt>
                <c:pt idx="1">
                  <c:v>14.5</c:v>
                </c:pt>
                <c:pt idx="2" formatCode="0.0">
                  <c:v>14</c:v>
                </c:pt>
                <c:pt idx="3" formatCode="0.0">
                  <c:v>12.2</c:v>
                </c:pt>
                <c:pt idx="4" formatCode="0.0">
                  <c:v>11.2</c:v>
                </c:pt>
                <c:pt idx="5" formatCode="0.0">
                  <c:v>10.4</c:v>
                </c:pt>
                <c:pt idx="6" formatCode="0.0">
                  <c:v>10.8</c:v>
                </c:pt>
                <c:pt idx="7" formatCode="0.0">
                  <c:v>7</c:v>
                </c:pt>
                <c:pt idx="8" formatCode="0.0">
                  <c:v>2.1</c:v>
                </c:pt>
                <c:pt idx="9" formatCode="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002-441F-9B9D-418506318D68}"/>
            </c:ext>
          </c:extLst>
        </c:ser>
        <c:ser>
          <c:idx val="1"/>
          <c:order val="1"/>
          <c:tx>
            <c:strRef>
              <c:f>'3yrdata'!$A$3</c:f>
              <c:strCache>
                <c:ptCount val="1"/>
                <c:pt idx="0">
                  <c:v>National Rate</c:v>
                </c:pt>
              </c:strCache>
            </c:strRef>
          </c:tx>
          <c:spPr>
            <a:ln w="47625" cap="rnd">
              <a:solidFill>
                <a:srgbClr val="0070C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5"/>
            <c:spPr>
              <a:solidFill>
                <a:srgbClr val="0070C0"/>
              </a:solidFill>
              <a:ln w="38100">
                <a:solidFill>
                  <a:srgbClr val="0070C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Pt>
            <c:idx val="5"/>
            <c:marker>
              <c:symbol val="square"/>
              <c:size val="5"/>
              <c:spPr>
                <a:solidFill>
                  <a:srgbClr val="0070C0"/>
                </a:solidFill>
                <a:ln w="38100">
                  <a:solidFill>
                    <a:srgbClr val="0070C0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spPr>
              <a:ln w="44450" cap="rnd">
                <a:solidFill>
                  <a:srgbClr val="0070C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002-441F-9B9D-418506318D68}"/>
              </c:ext>
            </c:extLst>
          </c:dPt>
          <c:dLbls>
            <c:dLbl>
              <c:idx val="0"/>
              <c:layout>
                <c:manualLayout>
                  <c:x val="-3.8868287815351905E-2"/>
                  <c:y val="3.4463278730027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2-441F-9B9D-418506318D68}"/>
                </c:ext>
              </c:extLst>
            </c:dLbl>
            <c:dLbl>
              <c:idx val="1"/>
              <c:layout>
                <c:manualLayout>
                  <c:x val="-3.1527734460164145E-2"/>
                  <c:y val="3.8517782110030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02-441F-9B9D-418506318D68}"/>
                </c:ext>
              </c:extLst>
            </c:dLbl>
            <c:dLbl>
              <c:idx val="2"/>
              <c:layout>
                <c:manualLayout>
                  <c:x val="-3.0059623789126595E-2"/>
                  <c:y val="4.662678887003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02-441F-9B9D-418506318D68}"/>
                </c:ext>
              </c:extLst>
            </c:dLbl>
            <c:dLbl>
              <c:idx val="3"/>
              <c:layout>
                <c:manualLayout>
                  <c:x val="-3.8868287815352016E-2"/>
                  <c:y val="3.6490530420028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02-441F-9B9D-418506318D68}"/>
                </c:ext>
              </c:extLst>
            </c:dLbl>
            <c:dLbl>
              <c:idx val="4"/>
              <c:layout>
                <c:manualLayout>
                  <c:x val="-3.0059623789126595E-2"/>
                  <c:y val="4.0545033800032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02-441F-9B9D-418506318D68}"/>
                </c:ext>
              </c:extLst>
            </c:dLbl>
            <c:dLbl>
              <c:idx val="5"/>
              <c:layout>
                <c:manualLayout>
                  <c:x val="-2.4135739431857463E-2"/>
                  <c:y val="2.6354271970020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02-441F-9B9D-418506318D68}"/>
                </c:ext>
              </c:extLst>
            </c:dLbl>
            <c:dLbl>
              <c:idx val="6"/>
              <c:layout>
                <c:manualLayout>
                  <c:x val="-3.2529239766081873E-2"/>
                  <c:y val="2.8176098396386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DD-4DD9-9FB7-8876B5B49056}"/>
                </c:ext>
              </c:extLst>
            </c:dLbl>
            <c:dLbl>
              <c:idx val="7"/>
              <c:layout>
                <c:manualLayout>
                  <c:x val="-9.8770548418289817E-5"/>
                  <c:y val="-2.0125784568847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A0-4B9A-A8CC-8B84EB8A7CE0}"/>
                </c:ext>
              </c:extLst>
            </c:dLbl>
            <c:dLbl>
              <c:idx val="8"/>
              <c:layout>
                <c:manualLayout>
                  <c:x val="1.363217755675063E-3"/>
                  <c:y val="-3.1194966081714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71110190173595E-2"/>
                      <c:h val="3.85207516647747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583-4BEE-8971-F59FC484195B}"/>
                </c:ext>
              </c:extLst>
            </c:dLbl>
            <c:dLbl>
              <c:idx val="9"/>
              <c:layout>
                <c:manualLayout>
                  <c:x val="-9.9783579684118427E-4"/>
                  <c:y val="-2.4150941482617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933-4945-9A7A-941660430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'3yrdata'!$D$1:$M$1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'3yrdata'!$D$3:$M$3</c:f>
              <c:numCache>
                <c:formatCode>General</c:formatCode>
                <c:ptCount val="10"/>
                <c:pt idx="0">
                  <c:v>13.7</c:v>
                </c:pt>
                <c:pt idx="1">
                  <c:v>11.8</c:v>
                </c:pt>
                <c:pt idx="2" formatCode="0.0">
                  <c:v>11.3</c:v>
                </c:pt>
                <c:pt idx="3" formatCode="0.0">
                  <c:v>11.5</c:v>
                </c:pt>
                <c:pt idx="4">
                  <c:v>10.8</c:v>
                </c:pt>
                <c:pt idx="5">
                  <c:v>10.1</c:v>
                </c:pt>
                <c:pt idx="6">
                  <c:v>9.6999999999999993</c:v>
                </c:pt>
                <c:pt idx="7">
                  <c:v>7.3</c:v>
                </c:pt>
                <c:pt idx="8">
                  <c:v>2.2999999999999998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002-441F-9B9D-418506318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201120"/>
        <c:axId val="284201512"/>
      </c:lineChart>
      <c:catAx>
        <c:axId val="28420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201512"/>
        <c:crosses val="autoZero"/>
        <c:auto val="1"/>
        <c:lblAlgn val="ctr"/>
        <c:lblOffset val="100"/>
        <c:noMultiLvlLbl val="0"/>
      </c:catAx>
      <c:valAx>
        <c:axId val="28420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>
                    <a:solidFill>
                      <a:srgbClr val="C00000"/>
                    </a:solidFill>
                  </a:rPr>
                  <a:t>Default Rate (%)</a:t>
                </a:r>
              </a:p>
            </c:rich>
          </c:tx>
          <c:layout>
            <c:manualLayout>
              <c:xMode val="edge"/>
              <c:yMode val="edge"/>
              <c:x val="2.9708895617793694E-2"/>
              <c:y val="0.4059486907386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20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217629046369203"/>
          <c:y val="0.59063092432974407"/>
          <c:w val="0.25346468204632316"/>
          <c:h val="0.14955803301674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/>
              <a:t>Federal Student Loans Originated Through Arkansas</a:t>
            </a:r>
          </a:p>
          <a:p>
            <a:pPr>
              <a:defRPr b="1"/>
            </a:pPr>
            <a:r>
              <a:rPr lang="en-US" sz="2000" b="0" i="0" baseline="0" dirty="0"/>
              <a:t>Higher Education Institutions 2009 - 2022</a:t>
            </a:r>
          </a:p>
        </c:rich>
      </c:tx>
      <c:layout>
        <c:manualLayout>
          <c:xMode val="edge"/>
          <c:yMode val="edge"/>
          <c:x val="0.22810301837270344"/>
          <c:y val="2.0829250510352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66208500253256"/>
          <c:y val="0.14437766112569261"/>
          <c:w val="0.82625604365243821"/>
          <c:h val="0.699253572470107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19050">
              <a:solidFill>
                <a:srgbClr val="00B05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fld id="{D5A050A1-1069-4469-97A4-2784AAA640A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68F-4E3D-B1FD-A26B4854A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Sheet1!$D$1:$S$1</c:f>
              <c:strCache>
                <c:ptCount val="16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2018-19</c:v>
                </c:pt>
                <c:pt idx="12">
                  <c:v>2019-20</c:v>
                </c:pt>
                <c:pt idx="13">
                  <c:v>2020-21</c:v>
                </c:pt>
                <c:pt idx="14">
                  <c:v>2021-22</c:v>
                </c:pt>
                <c:pt idx="15">
                  <c:v>2022-23</c:v>
                </c:pt>
              </c:strCache>
            </c:strRef>
          </c:cat>
          <c:val>
            <c:numRef>
              <c:f>Sheet1!$D$2:$S$2</c:f>
              <c:numCache>
                <c:formatCode>"$"#,##0</c:formatCode>
                <c:ptCount val="16"/>
                <c:pt idx="0">
                  <c:v>465098008</c:v>
                </c:pt>
                <c:pt idx="1">
                  <c:v>571127877</c:v>
                </c:pt>
                <c:pt idx="2">
                  <c:v>648795766</c:v>
                </c:pt>
                <c:pt idx="3">
                  <c:v>679749541</c:v>
                </c:pt>
                <c:pt idx="4">
                  <c:v>701310268</c:v>
                </c:pt>
                <c:pt idx="5">
                  <c:v>672363334</c:v>
                </c:pt>
                <c:pt idx="6">
                  <c:v>675546610</c:v>
                </c:pt>
                <c:pt idx="7" formatCode="&quot;$&quot;#,##0_);[Red]\(&quot;$&quot;#,##0\)">
                  <c:v>647120441</c:v>
                </c:pt>
                <c:pt idx="8" formatCode="&quot;$&quot;#,##0_);[Red]\(&quot;$&quot;#,##0\)">
                  <c:v>639177260</c:v>
                </c:pt>
                <c:pt idx="9">
                  <c:v>656885093</c:v>
                </c:pt>
                <c:pt idx="10" formatCode="&quot;$&quot;#,##0_);[Red]\(&quot;$&quot;#,##0\)">
                  <c:v>649572805</c:v>
                </c:pt>
                <c:pt idx="11" formatCode="&quot;$&quot;#,##0_);[Red]\(&quot;$&quot;#,##0\)">
                  <c:v>639096386</c:v>
                </c:pt>
                <c:pt idx="12" formatCode="&quot;$&quot;#,##0_);[Red]\(&quot;$&quot;#,##0\)">
                  <c:v>619940921</c:v>
                </c:pt>
                <c:pt idx="13" formatCode="&quot;$&quot;#,##0_);[Red]\(&quot;$&quot;#,##0\)">
                  <c:v>582144120</c:v>
                </c:pt>
                <c:pt idx="14" formatCode="&quot;$&quot;#,##0_);[Red]\(&quot;$&quot;#,##0\)">
                  <c:v>555133183</c:v>
                </c:pt>
                <c:pt idx="15" formatCode="&quot;$&quot;#,##0_);[Red]\(&quot;$&quot;#,##0\)">
                  <c:v>607136674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A9-40A4-8AD8-8856E273A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206534024"/>
        <c:axId val="206534416"/>
      </c:barChart>
      <c:catAx>
        <c:axId val="206534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Academic Year</a:t>
                </a:r>
              </a:p>
            </c:rich>
          </c:tx>
          <c:layout>
            <c:manualLayout>
              <c:xMode val="edge"/>
              <c:yMode val="edge"/>
              <c:x val="0.52402963692038496"/>
              <c:y val="0.95153587051618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34416"/>
        <c:crosses val="autoZero"/>
        <c:auto val="1"/>
        <c:lblAlgn val="ctr"/>
        <c:lblOffset val="100"/>
        <c:noMultiLvlLbl val="0"/>
      </c:catAx>
      <c:valAx>
        <c:axId val="20653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Annual</a:t>
                </a:r>
                <a:r>
                  <a:rPr lang="en-US" b="1" baseline="0"/>
                  <a:t> Loan Volume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1.4260249554367201E-2"/>
              <c:y val="0.356407451280979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1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3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PowerPoint]Arkansas Borrowers'!$B$1</c:f>
              <c:strCache>
                <c:ptCount val="1"/>
                <c:pt idx="0">
                  <c:v>Arkansas Borrowers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-5.53298337707786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D9-49A2-B101-1A424E6FB6A8}"/>
                </c:ext>
              </c:extLst>
            </c:dLbl>
            <c:dLbl>
              <c:idx val="1"/>
              <c:layout>
                <c:manualLayout>
                  <c:x val="-2.0833333333333363E-3"/>
                  <c:y val="1.1956388630653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65277777777777"/>
                      <c:h val="9.66141732283464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1D9-49A2-B101-1A424E6FB6A8}"/>
                </c:ext>
              </c:extLst>
            </c:dLbl>
            <c:dLbl>
              <c:idx val="2"/>
              <c:layout>
                <c:manualLayout>
                  <c:x val="0"/>
                  <c:y val="1.3738085370907584E-3"/>
                </c:manualLayout>
              </c:layout>
              <c:tx>
                <c:rich>
                  <a:bodyPr/>
                  <a:lstStyle/>
                  <a:p>
                    <a:fld id="{C770D471-0586-4333-ADC1-FF644A890523}" type="VALUE">
                      <a:rPr lang="en-US" sz="2100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1D9-49A2-B101-1A424E6FB6A8}"/>
                </c:ext>
              </c:extLst>
            </c:dLbl>
            <c:dLbl>
              <c:idx val="3"/>
              <c:layout>
                <c:manualLayout>
                  <c:x val="1.319449912510926E-2"/>
                  <c:y val="3.0202712160979878E-2"/>
                </c:manualLayout>
              </c:layout>
              <c:tx>
                <c:rich>
                  <a:bodyPr/>
                  <a:lstStyle/>
                  <a:p>
                    <a:fld id="{233DC76B-791C-4017-954D-12613EA38A3F}" type="VALUE">
                      <a:rPr lang="en-US" sz="2200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98611111111107"/>
                      <c:h val="0.12772522522522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1D9-49A2-B101-1A424E6FB6A8}"/>
                </c:ext>
              </c:extLst>
            </c:dLbl>
            <c:dLbl>
              <c:idx val="4"/>
              <c:layout>
                <c:manualLayout>
                  <c:x val="6.9444444444433269E-4"/>
                  <c:y val="1.5698162729658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5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58D131-E301-4635-AFD6-504013826443}" type="VALUE">
                      <a:rPr lang="en-US" sz="2250" baseline="0">
                        <a:solidFill>
                          <a:schemeClr val="tx1"/>
                        </a:solidFill>
                      </a:rPr>
                      <a:pPr>
                        <a:defRPr sz="225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5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7222222222222"/>
                      <c:h val="0.114744531933508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1D9-49A2-B101-1A424E6FB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PowerPoint]Arkansas Borrowers'!$A$2:$A$6</c:f>
              <c:strCache>
                <c:ptCount val="5"/>
                <c:pt idx="0">
                  <c:v>24 yrs &amp; under</c:v>
                </c:pt>
                <c:pt idx="1">
                  <c:v>25 to 34 yrs old</c:v>
                </c:pt>
                <c:pt idx="2">
                  <c:v>35 to 49 yrs old</c:v>
                </c:pt>
                <c:pt idx="3">
                  <c:v>50 to 61 yrs old</c:v>
                </c:pt>
                <c:pt idx="4">
                  <c:v>62 yrs &amp; older</c:v>
                </c:pt>
              </c:strCache>
            </c:strRef>
          </c:cat>
          <c:val>
            <c:numRef>
              <c:f>'[Chart in Microsoft PowerPoint]Arkansas Borrowers'!$B$2:$B$6</c:f>
              <c:numCache>
                <c:formatCode>"$"#,##0</c:formatCode>
                <c:ptCount val="5"/>
                <c:pt idx="0">
                  <c:v>820000000</c:v>
                </c:pt>
                <c:pt idx="1">
                  <c:v>3950000000</c:v>
                </c:pt>
                <c:pt idx="2">
                  <c:v>5730000000</c:v>
                </c:pt>
                <c:pt idx="3">
                  <c:v>2090000000</c:v>
                </c:pt>
                <c:pt idx="4">
                  <c:v>640000000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9-49A2-B101-1A424E6FB6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22611944"/>
        <c:axId val="1222612304"/>
      </c:barChart>
      <c:catAx>
        <c:axId val="122261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612304"/>
        <c:crosses val="autoZero"/>
        <c:auto val="1"/>
        <c:lblAlgn val="ctr"/>
        <c:lblOffset val="100"/>
        <c:noMultiLvlLbl val="0"/>
      </c:catAx>
      <c:valAx>
        <c:axId val="1222612304"/>
        <c:scaling>
          <c:orientation val="minMax"/>
          <c:max val="60000000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122261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1222611944"/>
        <c:axId val="1222612304"/>
      </c:barChart>
      <c:catAx>
        <c:axId val="122261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612304"/>
        <c:crosses val="autoZero"/>
        <c:auto val="1"/>
        <c:lblAlgn val="ctr"/>
        <c:lblOffset val="100"/>
        <c:noMultiLvlLbl val="0"/>
      </c:catAx>
      <c:valAx>
        <c:axId val="12226123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22261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2.2831046123926559E-3"/>
          <c:w val="0.96944444444444444"/>
          <c:h val="0.90934546626659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'Number of Borrowers'!$B$1</c:f>
              <c:strCache>
                <c:ptCount val="1"/>
                <c:pt idx="0">
                  <c:v>Number of Borrowers</c:v>
                </c:pt>
              </c:strCache>
            </c:strRef>
          </c:tx>
          <c:spPr>
            <a:gradFill flip="none" rotWithShape="1">
              <a:gsLst>
                <a:gs pos="0">
                  <a:srgbClr val="9900CC">
                    <a:shade val="30000"/>
                    <a:satMod val="115000"/>
                  </a:srgbClr>
                </a:gs>
                <a:gs pos="50000">
                  <a:srgbClr val="9900CC">
                    <a:shade val="67500"/>
                    <a:satMod val="115000"/>
                  </a:srgbClr>
                </a:gs>
                <a:gs pos="100000">
                  <a:srgbClr val="9900C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3888888888888889E-3"/>
                  <c:y val="-7.7397246360111031E-3"/>
                </c:manualLayout>
              </c:layout>
              <c:tx>
                <c:rich>
                  <a:bodyPr/>
                  <a:lstStyle/>
                  <a:p>
                    <a:fld id="{7928FE0C-D1CB-4C69-81E0-51F63912E734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BE7-49A5-A12B-467CF0152E9E}"/>
                </c:ext>
              </c:extLst>
            </c:dLbl>
            <c:dLbl>
              <c:idx val="1"/>
              <c:layout>
                <c:manualLayout>
                  <c:x val="-1.3888888888888889E-3"/>
                  <c:y val="-9.4633787323592077E-3"/>
                </c:manualLayout>
              </c:layout>
              <c:tx>
                <c:rich>
                  <a:bodyPr/>
                  <a:lstStyle/>
                  <a:p>
                    <a:fld id="{7A22361E-A168-4770-81B5-E0F141B47D11}" type="VALUE">
                      <a:rPr lang="en-US" sz="2210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E7-49A5-A12B-467CF0152E9E}"/>
                </c:ext>
              </c:extLst>
            </c:dLbl>
            <c:dLbl>
              <c:idx val="2"/>
              <c:layout>
                <c:manualLayout>
                  <c:x val="-1.0185067526415994E-16"/>
                  <c:y val="-5.4566200236184472E-3"/>
                </c:manualLayout>
              </c:layout>
              <c:tx>
                <c:rich>
                  <a:bodyPr/>
                  <a:lstStyle/>
                  <a:p>
                    <a:fld id="{875BF1E2-8F1B-4DB6-B9A0-75D320C81AB8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49A5-A12B-467CF0152E9E}"/>
                </c:ext>
              </c:extLst>
            </c:dLbl>
            <c:dLbl>
              <c:idx val="3"/>
              <c:layout>
                <c:manualLayout>
                  <c:x val="-1.0185067526415994E-16"/>
                  <c:y val="-3.1735154112257917E-3"/>
                </c:manualLayout>
              </c:layout>
              <c:tx>
                <c:rich>
                  <a:bodyPr/>
                  <a:lstStyle/>
                  <a:p>
                    <a:fld id="{9A7A1050-1580-411A-97BD-836EAC6A6D01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E7-49A5-A12B-467CF0152E9E}"/>
                </c:ext>
              </c:extLst>
            </c:dLbl>
            <c:dLbl>
              <c:idx val="4"/>
              <c:layout>
                <c:manualLayout>
                  <c:x val="6.2501093613298326E-3"/>
                  <c:y val="1.3926938135595205E-3"/>
                </c:manualLayout>
              </c:layout>
              <c:tx>
                <c:rich>
                  <a:bodyPr/>
                  <a:lstStyle/>
                  <a:p>
                    <a:fld id="{96CCC70E-2751-4D11-B86B-922B93F5346A}" type="VALUE">
                      <a:rPr lang="en-US" sz="2210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01388888888889"/>
                      <c:h val="6.76027275729465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49A5-A12B-467CF0152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1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'Number of Borrowers'!$A$2:$A$6</c:f>
              <c:strCache>
                <c:ptCount val="5"/>
                <c:pt idx="0">
                  <c:v>24 yrs and under</c:v>
                </c:pt>
                <c:pt idx="1">
                  <c:v>25 to 34 yrs</c:v>
                </c:pt>
                <c:pt idx="2">
                  <c:v>35 to 49 yrs</c:v>
                </c:pt>
                <c:pt idx="3">
                  <c:v>50 to 61 yrs</c:v>
                </c:pt>
                <c:pt idx="4">
                  <c:v>62 yrs and older</c:v>
                </c:pt>
              </c:strCache>
            </c:strRef>
          </c:cat>
          <c:val>
            <c:numRef>
              <c:f>'Number of Borrowers'!$B$2:$B$6</c:f>
              <c:numCache>
                <c:formatCode>#,##0</c:formatCode>
                <c:ptCount val="5"/>
                <c:pt idx="0">
                  <c:v>63100</c:v>
                </c:pt>
                <c:pt idx="1">
                  <c:v>134700</c:v>
                </c:pt>
                <c:pt idx="2">
                  <c:v>133400</c:v>
                </c:pt>
                <c:pt idx="3">
                  <c:v>51900</c:v>
                </c:pt>
                <c:pt idx="4">
                  <c:v>16800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7-49A5-A12B-467CF0152E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22611944"/>
        <c:axId val="1222612304"/>
      </c:barChart>
      <c:catAx>
        <c:axId val="122261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612304"/>
        <c:crosses val="autoZero"/>
        <c:auto val="1"/>
        <c:lblAlgn val="ctr"/>
        <c:lblOffset val="100"/>
        <c:noMultiLvlLbl val="0"/>
      </c:catAx>
      <c:valAx>
        <c:axId val="12226123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22261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'Average Owed'!$B$1</c:f>
              <c:strCache>
                <c:ptCount val="1"/>
                <c:pt idx="0">
                  <c:v>Average Owed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3888888888888761E-3"/>
                  <c:y val="-1.4791666666666667E-2"/>
                </c:manualLayout>
              </c:layout>
              <c:tx>
                <c:rich>
                  <a:bodyPr/>
                  <a:lstStyle/>
                  <a:p>
                    <a:fld id="{36E5BCEB-1435-41AA-BE65-562DBAB111DC}" type="VALUE">
                      <a:rPr lang="en-US" sz="24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F2-4887-887B-BC1B1CC85C63}"/>
                </c:ext>
              </c:extLst>
            </c:dLbl>
            <c:dLbl>
              <c:idx val="1"/>
              <c:layout>
                <c:manualLayout>
                  <c:x val="-6.9444444444444441E-3"/>
                  <c:y val="-1.9421296296296253E-2"/>
                </c:manualLayout>
              </c:layout>
              <c:tx>
                <c:rich>
                  <a:bodyPr/>
                  <a:lstStyle/>
                  <a:p>
                    <a:fld id="{AE3F9B76-1D39-49B6-B49B-F8B6D4A0D951}" type="VALUE">
                      <a:rPr lang="en-US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F2-4887-887B-BC1B1CC85C63}"/>
                </c:ext>
              </c:extLst>
            </c:dLbl>
            <c:dLbl>
              <c:idx val="2"/>
              <c:layout>
                <c:manualLayout>
                  <c:x val="-1.0185067526415994E-16"/>
                  <c:y val="-9.0277777777777774E-4"/>
                </c:manualLayout>
              </c:layout>
              <c:tx>
                <c:rich>
                  <a:bodyPr/>
                  <a:lstStyle/>
                  <a:p>
                    <a:fld id="{65063151-22D0-4937-A667-C2169055C115}" type="VALUE">
                      <a:rPr lang="en-US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9F2-4887-887B-BC1B1CC85C63}"/>
                </c:ext>
              </c:extLst>
            </c:dLbl>
            <c:dLbl>
              <c:idx val="3"/>
              <c:layout>
                <c:manualLayout>
                  <c:x val="-2.7777777777777779E-3"/>
                  <c:y val="6.0416666666666457E-3"/>
                </c:manualLayout>
              </c:layout>
              <c:tx>
                <c:rich>
                  <a:bodyPr/>
                  <a:lstStyle/>
                  <a:p>
                    <a:fld id="{1C65A201-048E-4E53-8D0B-9A8D215610B0}" type="VALUE">
                      <a:rPr lang="en-US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F2-4887-887B-BC1B1CC85C63}"/>
                </c:ext>
              </c:extLst>
            </c:dLbl>
            <c:dLbl>
              <c:idx val="4"/>
              <c:layout>
                <c:manualLayout>
                  <c:x val="-5.5555555555555558E-3"/>
                  <c:y val="-7.8472222222222224E-3"/>
                </c:manualLayout>
              </c:layout>
              <c:tx>
                <c:rich>
                  <a:bodyPr/>
                  <a:lstStyle/>
                  <a:p>
                    <a:fld id="{81810341-B5C6-438F-B223-97D4AAC91A66}" type="VALUE">
                      <a:rPr lang="en-US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9F2-4887-887B-BC1B1CC85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3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'Average Owed'!$A$2:$A$6</c:f>
              <c:strCache>
                <c:ptCount val="5"/>
                <c:pt idx="0">
                  <c:v>24 yrs under</c:v>
                </c:pt>
                <c:pt idx="1">
                  <c:v>25 to 34 yrs </c:v>
                </c:pt>
                <c:pt idx="2">
                  <c:v>35 to 49 yrs</c:v>
                </c:pt>
                <c:pt idx="3">
                  <c:v>50 to 61 yrs</c:v>
                </c:pt>
                <c:pt idx="4">
                  <c:v>62 yrs &amp; older</c:v>
                </c:pt>
              </c:strCache>
            </c:strRef>
          </c:cat>
          <c:val>
            <c:numRef>
              <c:f>'Average Owed'!$B$2:$B$6</c:f>
              <c:numCache>
                <c:formatCode>"$"#,##0</c:formatCode>
                <c:ptCount val="5"/>
                <c:pt idx="0">
                  <c:v>13470</c:v>
                </c:pt>
                <c:pt idx="1">
                  <c:v>29472</c:v>
                </c:pt>
                <c:pt idx="2">
                  <c:v>43253</c:v>
                </c:pt>
                <c:pt idx="3">
                  <c:v>42967</c:v>
                </c:pt>
                <c:pt idx="4">
                  <c:v>39880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2-4887-887B-BC1B1CC85C6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22611944"/>
        <c:axId val="1222612304"/>
      </c:barChart>
      <c:catAx>
        <c:axId val="122261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612304"/>
        <c:crosses val="autoZero"/>
        <c:auto val="1"/>
        <c:lblAlgn val="ctr"/>
        <c:lblOffset val="100"/>
        <c:noMultiLvlLbl val="0"/>
      </c:catAx>
      <c:valAx>
        <c:axId val="12226123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122261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rnd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100" b="1" i="0" baseline="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Total Annual</a:t>
            </a:r>
            <a:r>
              <a:rPr lang="en-US" sz="1600" b="1" baseline="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Loan Volume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$607,136,674</a:t>
            </a:r>
          </a:p>
        </c:rich>
      </c:tx>
      <c:layout>
        <c:manualLayout>
          <c:xMode val="edge"/>
          <c:yMode val="edge"/>
          <c:x val="0.66458048224280575"/>
          <c:y val="9.5932195447552576E-2"/>
        </c:manualLayout>
      </c:layout>
      <c:overlay val="0"/>
      <c:spPr>
        <a:noFill/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452511232706081E-2"/>
          <c:y val="7.3692048951479475E-2"/>
          <c:w val="0.97127207615997158"/>
          <c:h val="0.7489107611548556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 w="28575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56-4019-999A-999DDF3A091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 w="28575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B56-4019-999A-999DDF3A0918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8575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56-4019-999A-999DDF3A0918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 w="28575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B56-4019-999A-999DDF3A0918}"/>
              </c:ext>
            </c:extLst>
          </c:dPt>
          <c:dLbls>
            <c:dLbl>
              <c:idx val="0"/>
              <c:layout>
                <c:manualLayout>
                  <c:x val="2.6891765647938074E-3"/>
                  <c:y val="-0.24295815136468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56-4019-999A-999DDF3A0918}"/>
                </c:ext>
              </c:extLst>
            </c:dLbl>
            <c:dLbl>
              <c:idx val="1"/>
              <c:layout>
                <c:manualLayout>
                  <c:x val="2.9771119711730948E-3"/>
                  <c:y val="-0.27811372824560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56-4019-999A-999DDF3A0918}"/>
                </c:ext>
              </c:extLst>
            </c:dLbl>
            <c:dLbl>
              <c:idx val="2"/>
              <c:layout>
                <c:manualLayout>
                  <c:x val="4.1911339472395937E-3"/>
                  <c:y val="-0.33166503631880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56-4019-999A-999DDF3A0918}"/>
                </c:ext>
              </c:extLst>
            </c:dLbl>
            <c:dLbl>
              <c:idx val="3"/>
              <c:layout>
                <c:manualLayout>
                  <c:x val="-2.87824191467592E-4"/>
                  <c:y val="-0.15058127357367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56-4019-999A-999DDF3A0918}"/>
                </c:ext>
              </c:extLst>
            </c:dLbl>
            <c:dLbl>
              <c:idx val="4"/>
              <c:layout>
                <c:manualLayout>
                  <c:x val="-4.8612037902062623E-4"/>
                  <c:y val="-0.12305803745207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56-4019-999A-999DDF3A09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'Award Year Summary'!$A$78:$A$82</c:f>
              <c:strCache>
                <c:ptCount val="5"/>
                <c:pt idx="0">
                  <c:v>Subsidized - Undergrad Loans</c:v>
                </c:pt>
                <c:pt idx="1">
                  <c:v>Unsubsidized - Undergrad Loans</c:v>
                </c:pt>
                <c:pt idx="2">
                  <c:v> Unsubsidized - Graduate Loans</c:v>
                </c:pt>
                <c:pt idx="3">
                  <c:v>Parent PLUS Loans</c:v>
                </c:pt>
                <c:pt idx="4">
                  <c:v>GRAD PLUS Loans</c:v>
                </c:pt>
              </c:strCache>
            </c:strRef>
          </c:cat>
          <c:val>
            <c:numRef>
              <c:f>'Award Year Summary'!$B$78:$B$82</c:f>
              <c:numCache>
                <c:formatCode>"$"#,##0</c:formatCode>
                <c:ptCount val="5"/>
                <c:pt idx="0">
                  <c:v>134804131</c:v>
                </c:pt>
                <c:pt idx="1">
                  <c:v>160142284</c:v>
                </c:pt>
                <c:pt idx="2">
                  <c:v>190812016</c:v>
                </c:pt>
                <c:pt idx="3">
                  <c:v>68251734</c:v>
                </c:pt>
                <c:pt idx="4">
                  <c:v>53126509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56-4019-999A-999DDF3A091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'Award Year Summary'!$A$78:$A$82</c:f>
              <c:strCache>
                <c:ptCount val="5"/>
                <c:pt idx="0">
                  <c:v>Subsidized - Undergrad Loans</c:v>
                </c:pt>
                <c:pt idx="1">
                  <c:v>Unsubsidized - Undergrad Loans</c:v>
                </c:pt>
                <c:pt idx="2">
                  <c:v> Unsubsidized - Graduate Loans</c:v>
                </c:pt>
                <c:pt idx="3">
                  <c:v>Parent PLUS Loans</c:v>
                </c:pt>
                <c:pt idx="4">
                  <c:v>GRAD PLUS Loans</c:v>
                </c:pt>
              </c:strCache>
            </c:strRef>
          </c:cat>
          <c:val>
            <c:numRef>
              <c:f>'Award Year Summary'!$C$78:$C$82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0B56-4019-999A-999DDF3A0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01866728"/>
        <c:axId val="801865648"/>
      </c:barChart>
      <c:catAx>
        <c:axId val="80186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865648"/>
        <c:crosses val="autoZero"/>
        <c:auto val="1"/>
        <c:lblAlgn val="ctr"/>
        <c:lblOffset val="100"/>
        <c:noMultiLvlLbl val="0"/>
      </c:catAx>
      <c:valAx>
        <c:axId val="801865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80186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A420C-F7C3-499C-9344-3C6082F912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15557-A63A-4A90-A000-A825897918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Free Online Scholarship Search</a:t>
          </a:r>
          <a:endParaRPr lang="en-US" sz="1600" dirty="0"/>
        </a:p>
      </dgm:t>
    </dgm:pt>
    <dgm:pt modelId="{9A194F0B-412B-479E-8B14-D157CB02F379}" type="parTrans" cxnId="{3A6AEA01-882B-44A8-87B8-FF043FF989B5}">
      <dgm:prSet/>
      <dgm:spPr/>
      <dgm:t>
        <a:bodyPr/>
        <a:lstStyle/>
        <a:p>
          <a:endParaRPr lang="en-US"/>
        </a:p>
      </dgm:t>
    </dgm:pt>
    <dgm:pt modelId="{6752524A-3974-4341-8075-C9F482B3FEAF}" type="sibTrans" cxnId="{3A6AEA01-882B-44A8-87B8-FF043FF989B5}">
      <dgm:prSet/>
      <dgm:spPr/>
      <dgm:t>
        <a:bodyPr/>
        <a:lstStyle/>
        <a:p>
          <a:endParaRPr lang="en-US"/>
        </a:p>
      </dgm:t>
    </dgm:pt>
    <dgm:pt modelId="{2B045D55-EAF0-437E-A73B-F586BC0FD7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Financial Aid Workshops for High Schools</a:t>
          </a:r>
          <a:endParaRPr lang="en-US" sz="1600" dirty="0"/>
        </a:p>
      </dgm:t>
    </dgm:pt>
    <dgm:pt modelId="{0430BEA0-F853-401D-9234-CE6173B825EE}" type="parTrans" cxnId="{941B78A6-3CA4-4F51-B51C-B316328EF8BF}">
      <dgm:prSet/>
      <dgm:spPr/>
      <dgm:t>
        <a:bodyPr/>
        <a:lstStyle/>
        <a:p>
          <a:endParaRPr lang="en-US"/>
        </a:p>
      </dgm:t>
    </dgm:pt>
    <dgm:pt modelId="{6ACDC473-BA70-4C84-8A20-B7FD32ABF811}" type="sibTrans" cxnId="{941B78A6-3CA4-4F51-B51C-B316328EF8BF}">
      <dgm:prSet/>
      <dgm:spPr/>
      <dgm:t>
        <a:bodyPr/>
        <a:lstStyle/>
        <a:p>
          <a:endParaRPr lang="en-US"/>
        </a:p>
      </dgm:t>
    </dgm:pt>
    <dgm:pt modelId="{911E0923-B9D7-4F06-9A2C-71479E25D1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How To Pay For College Booklet</a:t>
          </a:r>
          <a:endParaRPr lang="en-US" dirty="0"/>
        </a:p>
      </dgm:t>
    </dgm:pt>
    <dgm:pt modelId="{6FB6B55F-1B1C-4F0F-9D5B-A571BCA9B114}" type="parTrans" cxnId="{57231356-1D7E-484B-BB68-2EE3BE9E3843}">
      <dgm:prSet/>
      <dgm:spPr/>
      <dgm:t>
        <a:bodyPr/>
        <a:lstStyle/>
        <a:p>
          <a:endParaRPr lang="en-US"/>
        </a:p>
      </dgm:t>
    </dgm:pt>
    <dgm:pt modelId="{9FE2FABC-F993-4D20-AEDA-46DD339D4263}" type="sibTrans" cxnId="{57231356-1D7E-484B-BB68-2EE3BE9E3843}">
      <dgm:prSet/>
      <dgm:spPr/>
      <dgm:t>
        <a:bodyPr/>
        <a:lstStyle/>
        <a:p>
          <a:endParaRPr lang="en-US"/>
        </a:p>
      </dgm:t>
    </dgm:pt>
    <dgm:pt modelId="{655B30C8-72C3-4599-82EB-FDABFEF317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College Cost Calculator</a:t>
          </a:r>
          <a:endParaRPr lang="en-US" sz="1600" dirty="0"/>
        </a:p>
      </dgm:t>
    </dgm:pt>
    <dgm:pt modelId="{186EB115-E2D2-42AE-9D9C-9D55EEBF1D4A}" type="parTrans" cxnId="{20DA9F97-FD1E-4FEF-A006-6EF99F5DA629}">
      <dgm:prSet/>
      <dgm:spPr/>
      <dgm:t>
        <a:bodyPr/>
        <a:lstStyle/>
        <a:p>
          <a:endParaRPr lang="en-US"/>
        </a:p>
      </dgm:t>
    </dgm:pt>
    <dgm:pt modelId="{F5FD343B-30ED-4AD0-AB5B-389DF85A9319}" type="sibTrans" cxnId="{20DA9F97-FD1E-4FEF-A006-6EF99F5DA629}">
      <dgm:prSet/>
      <dgm:spPr/>
      <dgm:t>
        <a:bodyPr/>
        <a:lstStyle/>
        <a:p>
          <a:endParaRPr lang="en-US"/>
        </a:p>
      </dgm:t>
    </dgm:pt>
    <dgm:pt modelId="{2E4C00D4-CCC5-42A3-AE07-F86362866B2D}" type="pres">
      <dgm:prSet presAssocID="{AC8A420C-F7C3-499C-9344-3C6082F9127C}" presName="root" presStyleCnt="0">
        <dgm:presLayoutVars>
          <dgm:dir/>
          <dgm:resizeHandles val="exact"/>
        </dgm:presLayoutVars>
      </dgm:prSet>
      <dgm:spPr/>
    </dgm:pt>
    <dgm:pt modelId="{D614170F-1172-466A-BB88-073DF0401F54}" type="pres">
      <dgm:prSet presAssocID="{DC815557-A63A-4A90-A000-A825897918BD}" presName="compNode" presStyleCnt="0"/>
      <dgm:spPr/>
    </dgm:pt>
    <dgm:pt modelId="{68289964-82BB-4E7A-94EC-B15EE0429666}" type="pres">
      <dgm:prSet presAssocID="{DC815557-A63A-4A90-A000-A825897918BD}" presName="bgRect" presStyleLbl="bgShp" presStyleIdx="0" presStyleCnt="4"/>
      <dgm:spPr>
        <a:ln>
          <a:solidFill>
            <a:srgbClr val="C00000"/>
          </a:solidFill>
        </a:ln>
      </dgm:spPr>
    </dgm:pt>
    <dgm:pt modelId="{8DB1D662-01BC-48BC-A223-CD18748DAB31}" type="pres">
      <dgm:prSet presAssocID="{DC815557-A63A-4A90-A000-A825897918B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F7BEF4A-EBB2-469E-9569-AAE9450F30AA}" type="pres">
      <dgm:prSet presAssocID="{DC815557-A63A-4A90-A000-A825897918BD}" presName="spaceRect" presStyleCnt="0"/>
      <dgm:spPr/>
    </dgm:pt>
    <dgm:pt modelId="{2190D22A-CC42-4FBF-93D4-C1747D1AA49B}" type="pres">
      <dgm:prSet presAssocID="{DC815557-A63A-4A90-A000-A825897918BD}" presName="parTx" presStyleLbl="revTx" presStyleIdx="0" presStyleCnt="4">
        <dgm:presLayoutVars>
          <dgm:chMax val="0"/>
          <dgm:chPref val="0"/>
        </dgm:presLayoutVars>
      </dgm:prSet>
      <dgm:spPr/>
    </dgm:pt>
    <dgm:pt modelId="{BCD0D82A-A32F-4B24-A9A7-D1CC9E4D53F7}" type="pres">
      <dgm:prSet presAssocID="{6752524A-3974-4341-8075-C9F482B3FEAF}" presName="sibTrans" presStyleCnt="0"/>
      <dgm:spPr/>
    </dgm:pt>
    <dgm:pt modelId="{5655EB42-905C-478A-8309-FE9E750EF518}" type="pres">
      <dgm:prSet presAssocID="{2B045D55-EAF0-437E-A73B-F586BC0FD708}" presName="compNode" presStyleCnt="0"/>
      <dgm:spPr/>
    </dgm:pt>
    <dgm:pt modelId="{6ACDFA5F-1BF4-44AE-B55D-8E6224032108}" type="pres">
      <dgm:prSet presAssocID="{2B045D55-EAF0-437E-A73B-F586BC0FD708}" presName="bgRect" presStyleLbl="bgShp" presStyleIdx="1" presStyleCnt="4"/>
      <dgm:spPr>
        <a:ln>
          <a:solidFill>
            <a:srgbClr val="C00000"/>
          </a:solidFill>
        </a:ln>
      </dgm:spPr>
    </dgm:pt>
    <dgm:pt modelId="{BB5634B4-8C1B-4D0A-A415-AFD0B351F6C1}" type="pres">
      <dgm:prSet presAssocID="{2B045D55-EAF0-437E-A73B-F586BC0FD70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B713BD7-0670-4B58-94F2-6939CD169F05}" type="pres">
      <dgm:prSet presAssocID="{2B045D55-EAF0-437E-A73B-F586BC0FD708}" presName="spaceRect" presStyleCnt="0"/>
      <dgm:spPr/>
    </dgm:pt>
    <dgm:pt modelId="{F3CFFBFD-5BCB-498B-A336-2AE2FF005B24}" type="pres">
      <dgm:prSet presAssocID="{2B045D55-EAF0-437E-A73B-F586BC0FD708}" presName="parTx" presStyleLbl="revTx" presStyleIdx="1" presStyleCnt="4">
        <dgm:presLayoutVars>
          <dgm:chMax val="0"/>
          <dgm:chPref val="0"/>
        </dgm:presLayoutVars>
      </dgm:prSet>
      <dgm:spPr/>
    </dgm:pt>
    <dgm:pt modelId="{180E2933-16B1-415E-819B-A9B8171E254A}" type="pres">
      <dgm:prSet presAssocID="{6ACDC473-BA70-4C84-8A20-B7FD32ABF811}" presName="sibTrans" presStyleCnt="0"/>
      <dgm:spPr/>
    </dgm:pt>
    <dgm:pt modelId="{709F5147-71FD-46A2-B07B-221E90226DBC}" type="pres">
      <dgm:prSet presAssocID="{911E0923-B9D7-4F06-9A2C-71479E25D175}" presName="compNode" presStyleCnt="0"/>
      <dgm:spPr/>
    </dgm:pt>
    <dgm:pt modelId="{5ACD9594-50B1-4738-BBB3-33D077F1D46C}" type="pres">
      <dgm:prSet presAssocID="{911E0923-B9D7-4F06-9A2C-71479E25D175}" presName="bgRect" presStyleLbl="bgShp" presStyleIdx="2" presStyleCnt="4"/>
      <dgm:spPr>
        <a:ln>
          <a:solidFill>
            <a:srgbClr val="C00000"/>
          </a:solidFill>
        </a:ln>
      </dgm:spPr>
    </dgm:pt>
    <dgm:pt modelId="{F041D757-591B-47D7-838F-154BBD7B4670}" type="pres">
      <dgm:prSet presAssocID="{911E0923-B9D7-4F06-9A2C-71479E25D1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E65CDBC-A029-4A86-BC90-7AF918098D27}" type="pres">
      <dgm:prSet presAssocID="{911E0923-B9D7-4F06-9A2C-71479E25D175}" presName="spaceRect" presStyleCnt="0"/>
      <dgm:spPr/>
    </dgm:pt>
    <dgm:pt modelId="{C27667C2-CE73-45FF-A1BC-4E1E34393D72}" type="pres">
      <dgm:prSet presAssocID="{911E0923-B9D7-4F06-9A2C-71479E25D175}" presName="parTx" presStyleLbl="revTx" presStyleIdx="2" presStyleCnt="4">
        <dgm:presLayoutVars>
          <dgm:chMax val="0"/>
          <dgm:chPref val="0"/>
        </dgm:presLayoutVars>
      </dgm:prSet>
      <dgm:spPr/>
    </dgm:pt>
    <dgm:pt modelId="{C48A1B19-8802-42B3-AB3A-B6F40168D203}" type="pres">
      <dgm:prSet presAssocID="{9FE2FABC-F993-4D20-AEDA-46DD339D4263}" presName="sibTrans" presStyleCnt="0"/>
      <dgm:spPr/>
    </dgm:pt>
    <dgm:pt modelId="{63843CD2-4954-47B0-A886-95442CF41A23}" type="pres">
      <dgm:prSet presAssocID="{655B30C8-72C3-4599-82EB-FDABFEF31742}" presName="compNode" presStyleCnt="0"/>
      <dgm:spPr/>
    </dgm:pt>
    <dgm:pt modelId="{885CF5B2-5B75-44EB-A859-6092DB0F7868}" type="pres">
      <dgm:prSet presAssocID="{655B30C8-72C3-4599-82EB-FDABFEF31742}" presName="bgRect" presStyleLbl="bgShp" presStyleIdx="3" presStyleCnt="4"/>
      <dgm:spPr>
        <a:ln>
          <a:solidFill>
            <a:srgbClr val="C00000"/>
          </a:solidFill>
        </a:ln>
      </dgm:spPr>
    </dgm:pt>
    <dgm:pt modelId="{494334EF-2399-4113-9D08-4566BB1F99A3}" type="pres">
      <dgm:prSet presAssocID="{655B30C8-72C3-4599-82EB-FDABFEF317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2F12CEDE-C79B-46C6-AD57-84F23D42AC76}" type="pres">
      <dgm:prSet presAssocID="{655B30C8-72C3-4599-82EB-FDABFEF31742}" presName="spaceRect" presStyleCnt="0"/>
      <dgm:spPr/>
    </dgm:pt>
    <dgm:pt modelId="{409D94DD-40A3-45B2-89AF-990FB9CCE607}" type="pres">
      <dgm:prSet presAssocID="{655B30C8-72C3-4599-82EB-FDABFEF3174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A6AEA01-882B-44A8-87B8-FF043FF989B5}" srcId="{AC8A420C-F7C3-499C-9344-3C6082F9127C}" destId="{DC815557-A63A-4A90-A000-A825897918BD}" srcOrd="0" destOrd="0" parTransId="{9A194F0B-412B-479E-8B14-D157CB02F379}" sibTransId="{6752524A-3974-4341-8075-C9F482B3FEAF}"/>
    <dgm:cxn modelId="{89A9AA0E-F150-4659-B548-D5EF28F011C8}" type="presOf" srcId="{911E0923-B9D7-4F06-9A2C-71479E25D175}" destId="{C27667C2-CE73-45FF-A1BC-4E1E34393D72}" srcOrd="0" destOrd="0" presId="urn:microsoft.com/office/officeart/2018/2/layout/IconVerticalSolidList"/>
    <dgm:cxn modelId="{35B5C028-7F2B-4CD9-B1BE-5C13686D725D}" type="presOf" srcId="{2B045D55-EAF0-437E-A73B-F586BC0FD708}" destId="{F3CFFBFD-5BCB-498B-A336-2AE2FF005B24}" srcOrd="0" destOrd="0" presId="urn:microsoft.com/office/officeart/2018/2/layout/IconVerticalSolidList"/>
    <dgm:cxn modelId="{444B6B2F-671B-4D6D-9FD1-AF9A4B40852E}" type="presOf" srcId="{AC8A420C-F7C3-499C-9344-3C6082F9127C}" destId="{2E4C00D4-CCC5-42A3-AE07-F86362866B2D}" srcOrd="0" destOrd="0" presId="urn:microsoft.com/office/officeart/2018/2/layout/IconVerticalSolidList"/>
    <dgm:cxn modelId="{77FF386A-81AF-44FB-8820-B05525F0329E}" type="presOf" srcId="{655B30C8-72C3-4599-82EB-FDABFEF31742}" destId="{409D94DD-40A3-45B2-89AF-990FB9CCE607}" srcOrd="0" destOrd="0" presId="urn:microsoft.com/office/officeart/2018/2/layout/IconVerticalSolidList"/>
    <dgm:cxn modelId="{57231356-1D7E-484B-BB68-2EE3BE9E3843}" srcId="{AC8A420C-F7C3-499C-9344-3C6082F9127C}" destId="{911E0923-B9D7-4F06-9A2C-71479E25D175}" srcOrd="2" destOrd="0" parTransId="{6FB6B55F-1B1C-4F0F-9D5B-A571BCA9B114}" sibTransId="{9FE2FABC-F993-4D20-AEDA-46DD339D4263}"/>
    <dgm:cxn modelId="{20DA9F97-FD1E-4FEF-A006-6EF99F5DA629}" srcId="{AC8A420C-F7C3-499C-9344-3C6082F9127C}" destId="{655B30C8-72C3-4599-82EB-FDABFEF31742}" srcOrd="3" destOrd="0" parTransId="{186EB115-E2D2-42AE-9D9C-9D55EEBF1D4A}" sibTransId="{F5FD343B-30ED-4AD0-AB5B-389DF85A9319}"/>
    <dgm:cxn modelId="{941B78A6-3CA4-4F51-B51C-B316328EF8BF}" srcId="{AC8A420C-F7C3-499C-9344-3C6082F9127C}" destId="{2B045D55-EAF0-437E-A73B-F586BC0FD708}" srcOrd="1" destOrd="0" parTransId="{0430BEA0-F853-401D-9234-CE6173B825EE}" sibTransId="{6ACDC473-BA70-4C84-8A20-B7FD32ABF811}"/>
    <dgm:cxn modelId="{F92E12DC-C052-40B7-A64C-A7DF9145FEAE}" type="presOf" srcId="{DC815557-A63A-4A90-A000-A825897918BD}" destId="{2190D22A-CC42-4FBF-93D4-C1747D1AA49B}" srcOrd="0" destOrd="0" presId="urn:microsoft.com/office/officeart/2018/2/layout/IconVerticalSolidList"/>
    <dgm:cxn modelId="{EFC80006-08C3-4EDD-8BFA-0231B744EC60}" type="presParOf" srcId="{2E4C00D4-CCC5-42A3-AE07-F86362866B2D}" destId="{D614170F-1172-466A-BB88-073DF0401F54}" srcOrd="0" destOrd="0" presId="urn:microsoft.com/office/officeart/2018/2/layout/IconVerticalSolidList"/>
    <dgm:cxn modelId="{D77871BF-DD31-4AA0-B072-03FD4ECA23E2}" type="presParOf" srcId="{D614170F-1172-466A-BB88-073DF0401F54}" destId="{68289964-82BB-4E7A-94EC-B15EE0429666}" srcOrd="0" destOrd="0" presId="urn:microsoft.com/office/officeart/2018/2/layout/IconVerticalSolidList"/>
    <dgm:cxn modelId="{C9E623E3-89B8-475A-A9C0-DA0C1480E2FB}" type="presParOf" srcId="{D614170F-1172-466A-BB88-073DF0401F54}" destId="{8DB1D662-01BC-48BC-A223-CD18748DAB31}" srcOrd="1" destOrd="0" presId="urn:microsoft.com/office/officeart/2018/2/layout/IconVerticalSolidList"/>
    <dgm:cxn modelId="{898CBB4F-B06E-4236-A935-BE637004EA38}" type="presParOf" srcId="{D614170F-1172-466A-BB88-073DF0401F54}" destId="{0F7BEF4A-EBB2-469E-9569-AAE9450F30AA}" srcOrd="2" destOrd="0" presId="urn:microsoft.com/office/officeart/2018/2/layout/IconVerticalSolidList"/>
    <dgm:cxn modelId="{8172AD2A-F803-494B-B9FC-BB461B9A7D92}" type="presParOf" srcId="{D614170F-1172-466A-BB88-073DF0401F54}" destId="{2190D22A-CC42-4FBF-93D4-C1747D1AA49B}" srcOrd="3" destOrd="0" presId="urn:microsoft.com/office/officeart/2018/2/layout/IconVerticalSolidList"/>
    <dgm:cxn modelId="{13E72D07-5956-4C6C-86EE-E686BE9D1243}" type="presParOf" srcId="{2E4C00D4-CCC5-42A3-AE07-F86362866B2D}" destId="{BCD0D82A-A32F-4B24-A9A7-D1CC9E4D53F7}" srcOrd="1" destOrd="0" presId="urn:microsoft.com/office/officeart/2018/2/layout/IconVerticalSolidList"/>
    <dgm:cxn modelId="{4DE3EFF8-45B7-4465-95D1-2BCCF5CA5F3E}" type="presParOf" srcId="{2E4C00D4-CCC5-42A3-AE07-F86362866B2D}" destId="{5655EB42-905C-478A-8309-FE9E750EF518}" srcOrd="2" destOrd="0" presId="urn:microsoft.com/office/officeart/2018/2/layout/IconVerticalSolidList"/>
    <dgm:cxn modelId="{A4EADAF9-D2C9-4928-9D9C-9F6B6860EE87}" type="presParOf" srcId="{5655EB42-905C-478A-8309-FE9E750EF518}" destId="{6ACDFA5F-1BF4-44AE-B55D-8E6224032108}" srcOrd="0" destOrd="0" presId="urn:microsoft.com/office/officeart/2018/2/layout/IconVerticalSolidList"/>
    <dgm:cxn modelId="{2C98E488-C526-4D53-802F-FD137EBAED48}" type="presParOf" srcId="{5655EB42-905C-478A-8309-FE9E750EF518}" destId="{BB5634B4-8C1B-4D0A-A415-AFD0B351F6C1}" srcOrd="1" destOrd="0" presId="urn:microsoft.com/office/officeart/2018/2/layout/IconVerticalSolidList"/>
    <dgm:cxn modelId="{3F730C96-0FCF-45EB-93F1-015A850C2F5A}" type="presParOf" srcId="{5655EB42-905C-478A-8309-FE9E750EF518}" destId="{EB713BD7-0670-4B58-94F2-6939CD169F05}" srcOrd="2" destOrd="0" presId="urn:microsoft.com/office/officeart/2018/2/layout/IconVerticalSolidList"/>
    <dgm:cxn modelId="{13CA3F44-EEC8-482C-AF78-DB9354C32C43}" type="presParOf" srcId="{5655EB42-905C-478A-8309-FE9E750EF518}" destId="{F3CFFBFD-5BCB-498B-A336-2AE2FF005B24}" srcOrd="3" destOrd="0" presId="urn:microsoft.com/office/officeart/2018/2/layout/IconVerticalSolidList"/>
    <dgm:cxn modelId="{EFB3A86C-029A-4D6A-88AB-26A7895C40E8}" type="presParOf" srcId="{2E4C00D4-CCC5-42A3-AE07-F86362866B2D}" destId="{180E2933-16B1-415E-819B-A9B8171E254A}" srcOrd="3" destOrd="0" presId="urn:microsoft.com/office/officeart/2018/2/layout/IconVerticalSolidList"/>
    <dgm:cxn modelId="{1C62AABC-9B6F-4277-8542-F07C43474EC3}" type="presParOf" srcId="{2E4C00D4-CCC5-42A3-AE07-F86362866B2D}" destId="{709F5147-71FD-46A2-B07B-221E90226DBC}" srcOrd="4" destOrd="0" presId="urn:microsoft.com/office/officeart/2018/2/layout/IconVerticalSolidList"/>
    <dgm:cxn modelId="{D7F8A266-E820-41AF-84DA-E8E1FEF18FF8}" type="presParOf" srcId="{709F5147-71FD-46A2-B07B-221E90226DBC}" destId="{5ACD9594-50B1-4738-BBB3-33D077F1D46C}" srcOrd="0" destOrd="0" presId="urn:microsoft.com/office/officeart/2018/2/layout/IconVerticalSolidList"/>
    <dgm:cxn modelId="{D3D904EE-D2C5-4427-B214-F6329817C1FD}" type="presParOf" srcId="{709F5147-71FD-46A2-B07B-221E90226DBC}" destId="{F041D757-591B-47D7-838F-154BBD7B4670}" srcOrd="1" destOrd="0" presId="urn:microsoft.com/office/officeart/2018/2/layout/IconVerticalSolidList"/>
    <dgm:cxn modelId="{8202167C-6D41-4A81-ADFC-B1EA343C168A}" type="presParOf" srcId="{709F5147-71FD-46A2-B07B-221E90226DBC}" destId="{CE65CDBC-A029-4A86-BC90-7AF918098D27}" srcOrd="2" destOrd="0" presId="urn:microsoft.com/office/officeart/2018/2/layout/IconVerticalSolidList"/>
    <dgm:cxn modelId="{E4ADE528-1EE7-4AD7-9CBC-4BADB9D057F7}" type="presParOf" srcId="{709F5147-71FD-46A2-B07B-221E90226DBC}" destId="{C27667C2-CE73-45FF-A1BC-4E1E34393D72}" srcOrd="3" destOrd="0" presId="urn:microsoft.com/office/officeart/2018/2/layout/IconVerticalSolidList"/>
    <dgm:cxn modelId="{EE49F81D-71AF-443B-B2BD-00DB0C573720}" type="presParOf" srcId="{2E4C00D4-CCC5-42A3-AE07-F86362866B2D}" destId="{C48A1B19-8802-42B3-AB3A-B6F40168D203}" srcOrd="5" destOrd="0" presId="urn:microsoft.com/office/officeart/2018/2/layout/IconVerticalSolidList"/>
    <dgm:cxn modelId="{A935CD67-DB70-429A-AE0E-28E80457ED87}" type="presParOf" srcId="{2E4C00D4-CCC5-42A3-AE07-F86362866B2D}" destId="{63843CD2-4954-47B0-A886-95442CF41A23}" srcOrd="6" destOrd="0" presId="urn:microsoft.com/office/officeart/2018/2/layout/IconVerticalSolidList"/>
    <dgm:cxn modelId="{0CF5E241-07B2-48D7-8E39-4F7A93E2EF6E}" type="presParOf" srcId="{63843CD2-4954-47B0-A886-95442CF41A23}" destId="{885CF5B2-5B75-44EB-A859-6092DB0F7868}" srcOrd="0" destOrd="0" presId="urn:microsoft.com/office/officeart/2018/2/layout/IconVerticalSolidList"/>
    <dgm:cxn modelId="{61503F3B-5E5F-4CAB-9F13-C980052B8EAB}" type="presParOf" srcId="{63843CD2-4954-47B0-A886-95442CF41A23}" destId="{494334EF-2399-4113-9D08-4566BB1F99A3}" srcOrd="1" destOrd="0" presId="urn:microsoft.com/office/officeart/2018/2/layout/IconVerticalSolidList"/>
    <dgm:cxn modelId="{3511418D-1164-4143-8A66-694D4A69AD92}" type="presParOf" srcId="{63843CD2-4954-47B0-A886-95442CF41A23}" destId="{2F12CEDE-C79B-46C6-AD57-84F23D42AC76}" srcOrd="2" destOrd="0" presId="urn:microsoft.com/office/officeart/2018/2/layout/IconVerticalSolidList"/>
    <dgm:cxn modelId="{A276B84E-A8D0-4590-86F4-E94CA8C06C42}" type="presParOf" srcId="{63843CD2-4954-47B0-A886-95442CF41A23}" destId="{409D94DD-40A3-45B2-89AF-990FB9CCE6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A420C-F7C3-499C-9344-3C6082F912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15557-A63A-4A90-A000-A825897918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Default Management Services</a:t>
          </a:r>
          <a:endParaRPr lang="en-US" dirty="0"/>
        </a:p>
      </dgm:t>
    </dgm:pt>
    <dgm:pt modelId="{9A194F0B-412B-479E-8B14-D157CB02F379}" type="parTrans" cxnId="{3A6AEA01-882B-44A8-87B8-FF043FF989B5}">
      <dgm:prSet/>
      <dgm:spPr/>
      <dgm:t>
        <a:bodyPr/>
        <a:lstStyle/>
        <a:p>
          <a:endParaRPr lang="en-US"/>
        </a:p>
      </dgm:t>
    </dgm:pt>
    <dgm:pt modelId="{6752524A-3974-4341-8075-C9F482B3FEAF}" type="sibTrans" cxnId="{3A6AEA01-882B-44A8-87B8-FF043FF989B5}">
      <dgm:prSet/>
      <dgm:spPr/>
      <dgm:t>
        <a:bodyPr/>
        <a:lstStyle/>
        <a:p>
          <a:endParaRPr lang="en-US"/>
        </a:p>
      </dgm:t>
    </dgm:pt>
    <dgm:pt modelId="{2B045D55-EAF0-437E-A73B-F586BC0FD7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Student Engagement Campaigns</a:t>
          </a:r>
          <a:endParaRPr lang="en-US" dirty="0"/>
        </a:p>
      </dgm:t>
    </dgm:pt>
    <dgm:pt modelId="{0430BEA0-F853-401D-9234-CE6173B825EE}" type="parTrans" cxnId="{941B78A6-3CA4-4F51-B51C-B316328EF8BF}">
      <dgm:prSet/>
      <dgm:spPr/>
      <dgm:t>
        <a:bodyPr/>
        <a:lstStyle/>
        <a:p>
          <a:endParaRPr lang="en-US"/>
        </a:p>
      </dgm:t>
    </dgm:pt>
    <dgm:pt modelId="{6ACDC473-BA70-4C84-8A20-B7FD32ABF811}" type="sibTrans" cxnId="{941B78A6-3CA4-4F51-B51C-B316328EF8BF}">
      <dgm:prSet/>
      <dgm:spPr/>
      <dgm:t>
        <a:bodyPr/>
        <a:lstStyle/>
        <a:p>
          <a:endParaRPr lang="en-US"/>
        </a:p>
      </dgm:t>
    </dgm:pt>
    <dgm:pt modelId="{911E0923-B9D7-4F06-9A2C-71479E25D1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Financial Aid Support - Verification</a:t>
          </a:r>
        </a:p>
      </dgm:t>
    </dgm:pt>
    <dgm:pt modelId="{6FB6B55F-1B1C-4F0F-9D5B-A571BCA9B114}" type="parTrans" cxnId="{57231356-1D7E-484B-BB68-2EE3BE9E3843}">
      <dgm:prSet/>
      <dgm:spPr/>
      <dgm:t>
        <a:bodyPr/>
        <a:lstStyle/>
        <a:p>
          <a:endParaRPr lang="en-US"/>
        </a:p>
      </dgm:t>
    </dgm:pt>
    <dgm:pt modelId="{9FE2FABC-F993-4D20-AEDA-46DD339D4263}" type="sibTrans" cxnId="{57231356-1D7E-484B-BB68-2EE3BE9E3843}">
      <dgm:prSet/>
      <dgm:spPr/>
      <dgm:t>
        <a:bodyPr/>
        <a:lstStyle/>
        <a:p>
          <a:endParaRPr lang="en-US"/>
        </a:p>
      </dgm:t>
    </dgm:pt>
    <dgm:pt modelId="{655B30C8-72C3-4599-82EB-FDABFEF317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College Contact Center</a:t>
          </a:r>
          <a:endParaRPr lang="en-US" dirty="0"/>
        </a:p>
      </dgm:t>
    </dgm:pt>
    <dgm:pt modelId="{186EB115-E2D2-42AE-9D9C-9D55EEBF1D4A}" type="parTrans" cxnId="{20DA9F97-FD1E-4FEF-A006-6EF99F5DA629}">
      <dgm:prSet/>
      <dgm:spPr/>
      <dgm:t>
        <a:bodyPr/>
        <a:lstStyle/>
        <a:p>
          <a:endParaRPr lang="en-US"/>
        </a:p>
      </dgm:t>
    </dgm:pt>
    <dgm:pt modelId="{F5FD343B-30ED-4AD0-AB5B-389DF85A9319}" type="sibTrans" cxnId="{20DA9F97-FD1E-4FEF-A006-6EF99F5DA629}">
      <dgm:prSet/>
      <dgm:spPr/>
      <dgm:t>
        <a:bodyPr/>
        <a:lstStyle/>
        <a:p>
          <a:endParaRPr lang="en-US"/>
        </a:p>
      </dgm:t>
    </dgm:pt>
    <dgm:pt modelId="{2E4C00D4-CCC5-42A3-AE07-F86362866B2D}" type="pres">
      <dgm:prSet presAssocID="{AC8A420C-F7C3-499C-9344-3C6082F9127C}" presName="root" presStyleCnt="0">
        <dgm:presLayoutVars>
          <dgm:dir/>
          <dgm:resizeHandles val="exact"/>
        </dgm:presLayoutVars>
      </dgm:prSet>
      <dgm:spPr/>
    </dgm:pt>
    <dgm:pt modelId="{D614170F-1172-466A-BB88-073DF0401F54}" type="pres">
      <dgm:prSet presAssocID="{DC815557-A63A-4A90-A000-A825897918BD}" presName="compNode" presStyleCnt="0"/>
      <dgm:spPr/>
    </dgm:pt>
    <dgm:pt modelId="{68289964-82BB-4E7A-94EC-B15EE0429666}" type="pres">
      <dgm:prSet presAssocID="{DC815557-A63A-4A90-A000-A825897918BD}" presName="bgRect" presStyleLbl="bgShp" presStyleIdx="0" presStyleCnt="4"/>
      <dgm:spPr>
        <a:ln>
          <a:solidFill>
            <a:srgbClr val="C00000"/>
          </a:solidFill>
        </a:ln>
      </dgm:spPr>
    </dgm:pt>
    <dgm:pt modelId="{8DB1D662-01BC-48BC-A223-CD18748DAB31}" type="pres">
      <dgm:prSet presAssocID="{DC815557-A63A-4A90-A000-A825897918B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0F7BEF4A-EBB2-469E-9569-AAE9450F30AA}" type="pres">
      <dgm:prSet presAssocID="{DC815557-A63A-4A90-A000-A825897918BD}" presName="spaceRect" presStyleCnt="0"/>
      <dgm:spPr/>
    </dgm:pt>
    <dgm:pt modelId="{2190D22A-CC42-4FBF-93D4-C1747D1AA49B}" type="pres">
      <dgm:prSet presAssocID="{DC815557-A63A-4A90-A000-A825897918BD}" presName="parTx" presStyleLbl="revTx" presStyleIdx="0" presStyleCnt="4">
        <dgm:presLayoutVars>
          <dgm:chMax val="0"/>
          <dgm:chPref val="0"/>
        </dgm:presLayoutVars>
      </dgm:prSet>
      <dgm:spPr/>
    </dgm:pt>
    <dgm:pt modelId="{BCD0D82A-A32F-4B24-A9A7-D1CC9E4D53F7}" type="pres">
      <dgm:prSet presAssocID="{6752524A-3974-4341-8075-C9F482B3FEAF}" presName="sibTrans" presStyleCnt="0"/>
      <dgm:spPr/>
    </dgm:pt>
    <dgm:pt modelId="{5655EB42-905C-478A-8309-FE9E750EF518}" type="pres">
      <dgm:prSet presAssocID="{2B045D55-EAF0-437E-A73B-F586BC0FD708}" presName="compNode" presStyleCnt="0"/>
      <dgm:spPr/>
    </dgm:pt>
    <dgm:pt modelId="{6ACDFA5F-1BF4-44AE-B55D-8E6224032108}" type="pres">
      <dgm:prSet presAssocID="{2B045D55-EAF0-437E-A73B-F586BC0FD708}" presName="bgRect" presStyleLbl="bgShp" presStyleIdx="1" presStyleCnt="4"/>
      <dgm:spPr>
        <a:ln>
          <a:solidFill>
            <a:srgbClr val="C00000"/>
          </a:solidFill>
        </a:ln>
      </dgm:spPr>
    </dgm:pt>
    <dgm:pt modelId="{BB5634B4-8C1B-4D0A-A415-AFD0B351F6C1}" type="pres">
      <dgm:prSet presAssocID="{2B045D55-EAF0-437E-A73B-F586BC0FD70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EB713BD7-0670-4B58-94F2-6939CD169F05}" type="pres">
      <dgm:prSet presAssocID="{2B045D55-EAF0-437E-A73B-F586BC0FD708}" presName="spaceRect" presStyleCnt="0"/>
      <dgm:spPr/>
    </dgm:pt>
    <dgm:pt modelId="{F3CFFBFD-5BCB-498B-A336-2AE2FF005B24}" type="pres">
      <dgm:prSet presAssocID="{2B045D55-EAF0-437E-A73B-F586BC0FD708}" presName="parTx" presStyleLbl="revTx" presStyleIdx="1" presStyleCnt="4">
        <dgm:presLayoutVars>
          <dgm:chMax val="0"/>
          <dgm:chPref val="0"/>
        </dgm:presLayoutVars>
      </dgm:prSet>
      <dgm:spPr/>
    </dgm:pt>
    <dgm:pt modelId="{180E2933-16B1-415E-819B-A9B8171E254A}" type="pres">
      <dgm:prSet presAssocID="{6ACDC473-BA70-4C84-8A20-B7FD32ABF811}" presName="sibTrans" presStyleCnt="0"/>
      <dgm:spPr/>
    </dgm:pt>
    <dgm:pt modelId="{709F5147-71FD-46A2-B07B-221E90226DBC}" type="pres">
      <dgm:prSet presAssocID="{911E0923-B9D7-4F06-9A2C-71479E25D175}" presName="compNode" presStyleCnt="0"/>
      <dgm:spPr/>
    </dgm:pt>
    <dgm:pt modelId="{5ACD9594-50B1-4738-BBB3-33D077F1D46C}" type="pres">
      <dgm:prSet presAssocID="{911E0923-B9D7-4F06-9A2C-71479E25D175}" presName="bgRect" presStyleLbl="bgShp" presStyleIdx="2" presStyleCnt="4"/>
      <dgm:spPr>
        <a:ln>
          <a:solidFill>
            <a:srgbClr val="C00000"/>
          </a:solidFill>
        </a:ln>
      </dgm:spPr>
    </dgm:pt>
    <dgm:pt modelId="{F041D757-591B-47D7-838F-154BBD7B4670}" type="pres">
      <dgm:prSet presAssocID="{911E0923-B9D7-4F06-9A2C-71479E25D1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with solid fill"/>
        </a:ext>
      </dgm:extLst>
    </dgm:pt>
    <dgm:pt modelId="{CE65CDBC-A029-4A86-BC90-7AF918098D27}" type="pres">
      <dgm:prSet presAssocID="{911E0923-B9D7-4F06-9A2C-71479E25D175}" presName="spaceRect" presStyleCnt="0"/>
      <dgm:spPr/>
    </dgm:pt>
    <dgm:pt modelId="{C27667C2-CE73-45FF-A1BC-4E1E34393D72}" type="pres">
      <dgm:prSet presAssocID="{911E0923-B9D7-4F06-9A2C-71479E25D175}" presName="parTx" presStyleLbl="revTx" presStyleIdx="2" presStyleCnt="4" custScaleX="102757" custLinFactNeighborX="-1415">
        <dgm:presLayoutVars>
          <dgm:chMax val="0"/>
          <dgm:chPref val="0"/>
        </dgm:presLayoutVars>
      </dgm:prSet>
      <dgm:spPr/>
    </dgm:pt>
    <dgm:pt modelId="{C48A1B19-8802-42B3-AB3A-B6F40168D203}" type="pres">
      <dgm:prSet presAssocID="{9FE2FABC-F993-4D20-AEDA-46DD339D4263}" presName="sibTrans" presStyleCnt="0"/>
      <dgm:spPr/>
    </dgm:pt>
    <dgm:pt modelId="{63843CD2-4954-47B0-A886-95442CF41A23}" type="pres">
      <dgm:prSet presAssocID="{655B30C8-72C3-4599-82EB-FDABFEF31742}" presName="compNode" presStyleCnt="0"/>
      <dgm:spPr/>
    </dgm:pt>
    <dgm:pt modelId="{885CF5B2-5B75-44EB-A859-6092DB0F7868}" type="pres">
      <dgm:prSet presAssocID="{655B30C8-72C3-4599-82EB-FDABFEF31742}" presName="bgRect" presStyleLbl="bgShp" presStyleIdx="3" presStyleCnt="4"/>
      <dgm:spPr>
        <a:ln>
          <a:solidFill>
            <a:srgbClr val="C00000"/>
          </a:solidFill>
        </a:ln>
      </dgm:spPr>
    </dgm:pt>
    <dgm:pt modelId="{494334EF-2399-4113-9D08-4566BB1F99A3}" type="pres">
      <dgm:prSet presAssocID="{655B30C8-72C3-4599-82EB-FDABFEF317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 with solid fill"/>
        </a:ext>
      </dgm:extLst>
    </dgm:pt>
    <dgm:pt modelId="{2F12CEDE-C79B-46C6-AD57-84F23D42AC76}" type="pres">
      <dgm:prSet presAssocID="{655B30C8-72C3-4599-82EB-FDABFEF31742}" presName="spaceRect" presStyleCnt="0"/>
      <dgm:spPr/>
    </dgm:pt>
    <dgm:pt modelId="{409D94DD-40A3-45B2-89AF-990FB9CCE607}" type="pres">
      <dgm:prSet presAssocID="{655B30C8-72C3-4599-82EB-FDABFEF3174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A6AEA01-882B-44A8-87B8-FF043FF989B5}" srcId="{AC8A420C-F7C3-499C-9344-3C6082F9127C}" destId="{DC815557-A63A-4A90-A000-A825897918BD}" srcOrd="0" destOrd="0" parTransId="{9A194F0B-412B-479E-8B14-D157CB02F379}" sibTransId="{6752524A-3974-4341-8075-C9F482B3FEAF}"/>
    <dgm:cxn modelId="{89A9AA0E-F150-4659-B548-D5EF28F011C8}" type="presOf" srcId="{911E0923-B9D7-4F06-9A2C-71479E25D175}" destId="{C27667C2-CE73-45FF-A1BC-4E1E34393D72}" srcOrd="0" destOrd="0" presId="urn:microsoft.com/office/officeart/2018/2/layout/IconVerticalSolidList"/>
    <dgm:cxn modelId="{35B5C028-7F2B-4CD9-B1BE-5C13686D725D}" type="presOf" srcId="{2B045D55-EAF0-437E-A73B-F586BC0FD708}" destId="{F3CFFBFD-5BCB-498B-A336-2AE2FF005B24}" srcOrd="0" destOrd="0" presId="urn:microsoft.com/office/officeart/2018/2/layout/IconVerticalSolidList"/>
    <dgm:cxn modelId="{444B6B2F-671B-4D6D-9FD1-AF9A4B40852E}" type="presOf" srcId="{AC8A420C-F7C3-499C-9344-3C6082F9127C}" destId="{2E4C00D4-CCC5-42A3-AE07-F86362866B2D}" srcOrd="0" destOrd="0" presId="urn:microsoft.com/office/officeart/2018/2/layout/IconVerticalSolidList"/>
    <dgm:cxn modelId="{77FF386A-81AF-44FB-8820-B05525F0329E}" type="presOf" srcId="{655B30C8-72C3-4599-82EB-FDABFEF31742}" destId="{409D94DD-40A3-45B2-89AF-990FB9CCE607}" srcOrd="0" destOrd="0" presId="urn:microsoft.com/office/officeart/2018/2/layout/IconVerticalSolidList"/>
    <dgm:cxn modelId="{57231356-1D7E-484B-BB68-2EE3BE9E3843}" srcId="{AC8A420C-F7C3-499C-9344-3C6082F9127C}" destId="{911E0923-B9D7-4F06-9A2C-71479E25D175}" srcOrd="2" destOrd="0" parTransId="{6FB6B55F-1B1C-4F0F-9D5B-A571BCA9B114}" sibTransId="{9FE2FABC-F993-4D20-AEDA-46DD339D4263}"/>
    <dgm:cxn modelId="{20DA9F97-FD1E-4FEF-A006-6EF99F5DA629}" srcId="{AC8A420C-F7C3-499C-9344-3C6082F9127C}" destId="{655B30C8-72C3-4599-82EB-FDABFEF31742}" srcOrd="3" destOrd="0" parTransId="{186EB115-E2D2-42AE-9D9C-9D55EEBF1D4A}" sibTransId="{F5FD343B-30ED-4AD0-AB5B-389DF85A9319}"/>
    <dgm:cxn modelId="{941B78A6-3CA4-4F51-B51C-B316328EF8BF}" srcId="{AC8A420C-F7C3-499C-9344-3C6082F9127C}" destId="{2B045D55-EAF0-437E-A73B-F586BC0FD708}" srcOrd="1" destOrd="0" parTransId="{0430BEA0-F853-401D-9234-CE6173B825EE}" sibTransId="{6ACDC473-BA70-4C84-8A20-B7FD32ABF811}"/>
    <dgm:cxn modelId="{F92E12DC-C052-40B7-A64C-A7DF9145FEAE}" type="presOf" srcId="{DC815557-A63A-4A90-A000-A825897918BD}" destId="{2190D22A-CC42-4FBF-93D4-C1747D1AA49B}" srcOrd="0" destOrd="0" presId="urn:microsoft.com/office/officeart/2018/2/layout/IconVerticalSolidList"/>
    <dgm:cxn modelId="{EFC80006-08C3-4EDD-8BFA-0231B744EC60}" type="presParOf" srcId="{2E4C00D4-CCC5-42A3-AE07-F86362866B2D}" destId="{D614170F-1172-466A-BB88-073DF0401F54}" srcOrd="0" destOrd="0" presId="urn:microsoft.com/office/officeart/2018/2/layout/IconVerticalSolidList"/>
    <dgm:cxn modelId="{D77871BF-DD31-4AA0-B072-03FD4ECA23E2}" type="presParOf" srcId="{D614170F-1172-466A-BB88-073DF0401F54}" destId="{68289964-82BB-4E7A-94EC-B15EE0429666}" srcOrd="0" destOrd="0" presId="urn:microsoft.com/office/officeart/2018/2/layout/IconVerticalSolidList"/>
    <dgm:cxn modelId="{C9E623E3-89B8-475A-A9C0-DA0C1480E2FB}" type="presParOf" srcId="{D614170F-1172-466A-BB88-073DF0401F54}" destId="{8DB1D662-01BC-48BC-A223-CD18748DAB31}" srcOrd="1" destOrd="0" presId="urn:microsoft.com/office/officeart/2018/2/layout/IconVerticalSolidList"/>
    <dgm:cxn modelId="{898CBB4F-B06E-4236-A935-BE637004EA38}" type="presParOf" srcId="{D614170F-1172-466A-BB88-073DF0401F54}" destId="{0F7BEF4A-EBB2-469E-9569-AAE9450F30AA}" srcOrd="2" destOrd="0" presId="urn:microsoft.com/office/officeart/2018/2/layout/IconVerticalSolidList"/>
    <dgm:cxn modelId="{8172AD2A-F803-494B-B9FC-BB461B9A7D92}" type="presParOf" srcId="{D614170F-1172-466A-BB88-073DF0401F54}" destId="{2190D22A-CC42-4FBF-93D4-C1747D1AA49B}" srcOrd="3" destOrd="0" presId="urn:microsoft.com/office/officeart/2018/2/layout/IconVerticalSolidList"/>
    <dgm:cxn modelId="{13E72D07-5956-4C6C-86EE-E686BE9D1243}" type="presParOf" srcId="{2E4C00D4-CCC5-42A3-AE07-F86362866B2D}" destId="{BCD0D82A-A32F-4B24-A9A7-D1CC9E4D53F7}" srcOrd="1" destOrd="0" presId="urn:microsoft.com/office/officeart/2018/2/layout/IconVerticalSolidList"/>
    <dgm:cxn modelId="{4DE3EFF8-45B7-4465-95D1-2BCCF5CA5F3E}" type="presParOf" srcId="{2E4C00D4-CCC5-42A3-AE07-F86362866B2D}" destId="{5655EB42-905C-478A-8309-FE9E750EF518}" srcOrd="2" destOrd="0" presId="urn:microsoft.com/office/officeart/2018/2/layout/IconVerticalSolidList"/>
    <dgm:cxn modelId="{A4EADAF9-D2C9-4928-9D9C-9F6B6860EE87}" type="presParOf" srcId="{5655EB42-905C-478A-8309-FE9E750EF518}" destId="{6ACDFA5F-1BF4-44AE-B55D-8E6224032108}" srcOrd="0" destOrd="0" presId="urn:microsoft.com/office/officeart/2018/2/layout/IconVerticalSolidList"/>
    <dgm:cxn modelId="{2C98E488-C526-4D53-802F-FD137EBAED48}" type="presParOf" srcId="{5655EB42-905C-478A-8309-FE9E750EF518}" destId="{BB5634B4-8C1B-4D0A-A415-AFD0B351F6C1}" srcOrd="1" destOrd="0" presId="urn:microsoft.com/office/officeart/2018/2/layout/IconVerticalSolidList"/>
    <dgm:cxn modelId="{3F730C96-0FCF-45EB-93F1-015A850C2F5A}" type="presParOf" srcId="{5655EB42-905C-478A-8309-FE9E750EF518}" destId="{EB713BD7-0670-4B58-94F2-6939CD169F05}" srcOrd="2" destOrd="0" presId="urn:microsoft.com/office/officeart/2018/2/layout/IconVerticalSolidList"/>
    <dgm:cxn modelId="{13CA3F44-EEC8-482C-AF78-DB9354C32C43}" type="presParOf" srcId="{5655EB42-905C-478A-8309-FE9E750EF518}" destId="{F3CFFBFD-5BCB-498B-A336-2AE2FF005B24}" srcOrd="3" destOrd="0" presId="urn:microsoft.com/office/officeart/2018/2/layout/IconVerticalSolidList"/>
    <dgm:cxn modelId="{EFB3A86C-029A-4D6A-88AB-26A7895C40E8}" type="presParOf" srcId="{2E4C00D4-CCC5-42A3-AE07-F86362866B2D}" destId="{180E2933-16B1-415E-819B-A9B8171E254A}" srcOrd="3" destOrd="0" presId="urn:microsoft.com/office/officeart/2018/2/layout/IconVerticalSolidList"/>
    <dgm:cxn modelId="{1C62AABC-9B6F-4277-8542-F07C43474EC3}" type="presParOf" srcId="{2E4C00D4-CCC5-42A3-AE07-F86362866B2D}" destId="{709F5147-71FD-46A2-B07B-221E90226DBC}" srcOrd="4" destOrd="0" presId="urn:microsoft.com/office/officeart/2018/2/layout/IconVerticalSolidList"/>
    <dgm:cxn modelId="{D7F8A266-E820-41AF-84DA-E8E1FEF18FF8}" type="presParOf" srcId="{709F5147-71FD-46A2-B07B-221E90226DBC}" destId="{5ACD9594-50B1-4738-BBB3-33D077F1D46C}" srcOrd="0" destOrd="0" presId="urn:microsoft.com/office/officeart/2018/2/layout/IconVerticalSolidList"/>
    <dgm:cxn modelId="{D3D904EE-D2C5-4427-B214-F6329817C1FD}" type="presParOf" srcId="{709F5147-71FD-46A2-B07B-221E90226DBC}" destId="{F041D757-591B-47D7-838F-154BBD7B4670}" srcOrd="1" destOrd="0" presId="urn:microsoft.com/office/officeart/2018/2/layout/IconVerticalSolidList"/>
    <dgm:cxn modelId="{8202167C-6D41-4A81-ADFC-B1EA343C168A}" type="presParOf" srcId="{709F5147-71FD-46A2-B07B-221E90226DBC}" destId="{CE65CDBC-A029-4A86-BC90-7AF918098D27}" srcOrd="2" destOrd="0" presId="urn:microsoft.com/office/officeart/2018/2/layout/IconVerticalSolidList"/>
    <dgm:cxn modelId="{E4ADE528-1EE7-4AD7-9CBC-4BADB9D057F7}" type="presParOf" srcId="{709F5147-71FD-46A2-B07B-221E90226DBC}" destId="{C27667C2-CE73-45FF-A1BC-4E1E34393D72}" srcOrd="3" destOrd="0" presId="urn:microsoft.com/office/officeart/2018/2/layout/IconVerticalSolidList"/>
    <dgm:cxn modelId="{EE49F81D-71AF-443B-B2BD-00DB0C573720}" type="presParOf" srcId="{2E4C00D4-CCC5-42A3-AE07-F86362866B2D}" destId="{C48A1B19-8802-42B3-AB3A-B6F40168D203}" srcOrd="5" destOrd="0" presId="urn:microsoft.com/office/officeart/2018/2/layout/IconVerticalSolidList"/>
    <dgm:cxn modelId="{A935CD67-DB70-429A-AE0E-28E80457ED87}" type="presParOf" srcId="{2E4C00D4-CCC5-42A3-AE07-F86362866B2D}" destId="{63843CD2-4954-47B0-A886-95442CF41A23}" srcOrd="6" destOrd="0" presId="urn:microsoft.com/office/officeart/2018/2/layout/IconVerticalSolidList"/>
    <dgm:cxn modelId="{0CF5E241-07B2-48D7-8E39-4F7A93E2EF6E}" type="presParOf" srcId="{63843CD2-4954-47B0-A886-95442CF41A23}" destId="{885CF5B2-5B75-44EB-A859-6092DB0F7868}" srcOrd="0" destOrd="0" presId="urn:microsoft.com/office/officeart/2018/2/layout/IconVerticalSolidList"/>
    <dgm:cxn modelId="{61503F3B-5E5F-4CAB-9F13-C980052B8EAB}" type="presParOf" srcId="{63843CD2-4954-47B0-A886-95442CF41A23}" destId="{494334EF-2399-4113-9D08-4566BB1F99A3}" srcOrd="1" destOrd="0" presId="urn:microsoft.com/office/officeart/2018/2/layout/IconVerticalSolidList"/>
    <dgm:cxn modelId="{3511418D-1164-4143-8A66-694D4A69AD92}" type="presParOf" srcId="{63843CD2-4954-47B0-A886-95442CF41A23}" destId="{2F12CEDE-C79B-46C6-AD57-84F23D42AC76}" srcOrd="2" destOrd="0" presId="urn:microsoft.com/office/officeart/2018/2/layout/IconVerticalSolidList"/>
    <dgm:cxn modelId="{A276B84E-A8D0-4590-86F4-E94CA8C06C42}" type="presParOf" srcId="{63843CD2-4954-47B0-A886-95442CF41A23}" destId="{409D94DD-40A3-45B2-89AF-990FB9CCE607}" srcOrd="3" destOrd="0" presId="urn:microsoft.com/office/officeart/2018/2/layout/IconVerticalSoli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55BA1-B150-4225-BB6C-2F931D4D29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3C2AF9-9DD5-4538-9356-F417ECD55611}">
      <dgm:prSet custT="1"/>
      <dgm:spPr>
        <a:solidFill>
          <a:srgbClr val="C00000"/>
        </a:solidFill>
      </dgm:spPr>
      <dgm:t>
        <a:bodyPr/>
        <a:lstStyle/>
        <a:p>
          <a:r>
            <a:rPr lang="en-US" sz="2800" b="0" dirty="0"/>
            <a:t>Total Federal Student Loan </a:t>
          </a:r>
          <a:r>
            <a:rPr lang="en-US" sz="2800" b="1" dirty="0"/>
            <a:t>Debt     </a:t>
          </a:r>
          <a:r>
            <a:rPr lang="en-US" sz="1600" b="0" dirty="0"/>
            <a:t>(June 30, 2023)</a:t>
          </a:r>
        </a:p>
      </dgm:t>
    </dgm:pt>
    <dgm:pt modelId="{5AB97B3B-68D7-4A8A-B1C2-37DA24FD84C7}" type="parTrans" cxnId="{6C0281AC-C3B1-4970-B123-9B9047444439}">
      <dgm:prSet/>
      <dgm:spPr/>
      <dgm:t>
        <a:bodyPr/>
        <a:lstStyle/>
        <a:p>
          <a:endParaRPr lang="en-US"/>
        </a:p>
      </dgm:t>
    </dgm:pt>
    <dgm:pt modelId="{B94F4FF4-645A-49B0-97C5-49E51140AE78}" type="sibTrans" cxnId="{6C0281AC-C3B1-4970-B123-9B9047444439}">
      <dgm:prSet/>
      <dgm:spPr/>
      <dgm:t>
        <a:bodyPr/>
        <a:lstStyle/>
        <a:p>
          <a:endParaRPr lang="en-US"/>
        </a:p>
      </dgm:t>
    </dgm:pt>
    <dgm:pt modelId="{6FB524D1-45CF-44C5-A0CE-6D340F594FCC}">
      <dgm:prSet custT="1"/>
      <dgm:spPr/>
      <dgm:t>
        <a:bodyPr/>
        <a:lstStyle/>
        <a:p>
          <a:r>
            <a:rPr lang="en-US" sz="2400" dirty="0"/>
            <a:t>Arkansas:			$13.4 Billion</a:t>
          </a:r>
          <a:r>
            <a:rPr lang="en-US" sz="2000" dirty="0"/>
            <a:t>		</a:t>
          </a:r>
          <a:endParaRPr lang="en-US" sz="1200" dirty="0"/>
        </a:p>
      </dgm:t>
    </dgm:pt>
    <dgm:pt modelId="{8871C335-C387-4057-AAED-57C11C760190}" type="parTrans" cxnId="{88E87C70-DA74-449C-A051-40114162B7F4}">
      <dgm:prSet/>
      <dgm:spPr/>
      <dgm:t>
        <a:bodyPr/>
        <a:lstStyle/>
        <a:p>
          <a:endParaRPr lang="en-US"/>
        </a:p>
      </dgm:t>
    </dgm:pt>
    <dgm:pt modelId="{8EB91C88-778F-43B0-8E0C-07AEF1346187}" type="sibTrans" cxnId="{88E87C70-DA74-449C-A051-40114162B7F4}">
      <dgm:prSet/>
      <dgm:spPr/>
      <dgm:t>
        <a:bodyPr/>
        <a:lstStyle/>
        <a:p>
          <a:endParaRPr lang="en-US"/>
        </a:p>
      </dgm:t>
    </dgm:pt>
    <dgm:pt modelId="{504F6EED-C22A-43F6-8459-D638BEB9E745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800" b="0" dirty="0"/>
            <a:t>Annual Federal Student Loan </a:t>
          </a:r>
          <a:r>
            <a:rPr lang="en-US" sz="2800" b="1" dirty="0"/>
            <a:t>Volume</a:t>
          </a:r>
          <a:r>
            <a:rPr lang="en-US" sz="2800" b="0" dirty="0"/>
            <a:t>  </a:t>
          </a:r>
          <a:r>
            <a:rPr lang="en-US" sz="1600" b="0" dirty="0"/>
            <a:t>Academic Year 2022-23</a:t>
          </a:r>
        </a:p>
      </dgm:t>
    </dgm:pt>
    <dgm:pt modelId="{FDF9C849-F2C0-4EF8-9F3E-A86AA9D5C396}" type="parTrans" cxnId="{BB3D2A01-D0A2-44C4-A154-1E3D8B65DDED}">
      <dgm:prSet/>
      <dgm:spPr/>
      <dgm:t>
        <a:bodyPr/>
        <a:lstStyle/>
        <a:p>
          <a:endParaRPr lang="en-US"/>
        </a:p>
      </dgm:t>
    </dgm:pt>
    <dgm:pt modelId="{AACF8D62-1C58-4FAB-BB96-FF539DA0BAF1}" type="sibTrans" cxnId="{BB3D2A01-D0A2-44C4-A154-1E3D8B65DDED}">
      <dgm:prSet/>
      <dgm:spPr/>
      <dgm:t>
        <a:bodyPr/>
        <a:lstStyle/>
        <a:p>
          <a:endParaRPr lang="en-US"/>
        </a:p>
      </dgm:t>
    </dgm:pt>
    <dgm:pt modelId="{99E634FD-D558-4321-B297-DAC4B444258B}">
      <dgm:prSet custT="1"/>
      <dgm:spPr/>
      <dgm:t>
        <a:bodyPr/>
        <a:lstStyle/>
        <a:p>
          <a:r>
            <a:rPr lang="en-US" sz="2400" dirty="0"/>
            <a:t>United States:			$80,965,479,998</a:t>
          </a:r>
        </a:p>
      </dgm:t>
    </dgm:pt>
    <dgm:pt modelId="{2FB63DA0-F13B-4B93-B03F-7235ECD4F6E7}" type="parTrans" cxnId="{3C3B22D0-23EC-4E37-94C3-F7F3A7ECF700}">
      <dgm:prSet/>
      <dgm:spPr/>
      <dgm:t>
        <a:bodyPr/>
        <a:lstStyle/>
        <a:p>
          <a:endParaRPr lang="en-US"/>
        </a:p>
      </dgm:t>
    </dgm:pt>
    <dgm:pt modelId="{976BF47A-A25B-4A6F-A561-EDEB481028A4}" type="sibTrans" cxnId="{3C3B22D0-23EC-4E37-94C3-F7F3A7ECF700}">
      <dgm:prSet/>
      <dgm:spPr/>
      <dgm:t>
        <a:bodyPr/>
        <a:lstStyle/>
        <a:p>
          <a:endParaRPr lang="en-US"/>
        </a:p>
      </dgm:t>
    </dgm:pt>
    <dgm:pt modelId="{59D199B1-4292-4740-8E1A-495B92C9A1CB}">
      <dgm:prSet custT="1"/>
      <dgm:spPr/>
      <dgm:t>
        <a:bodyPr/>
        <a:lstStyle/>
        <a:p>
          <a:r>
            <a:rPr lang="en-US" sz="2400" dirty="0"/>
            <a:t>Arkansas:		     	     </a:t>
          </a:r>
          <a:r>
            <a:rPr lang="en-US" sz="2400" b="0" dirty="0"/>
            <a:t>$607,136,674</a:t>
          </a:r>
        </a:p>
      </dgm:t>
    </dgm:pt>
    <dgm:pt modelId="{1B1AA40D-F309-4F56-9849-46549E4CA800}" type="parTrans" cxnId="{C1361344-E950-4998-A56C-E89A429FF0B7}">
      <dgm:prSet/>
      <dgm:spPr/>
      <dgm:t>
        <a:bodyPr/>
        <a:lstStyle/>
        <a:p>
          <a:endParaRPr lang="en-US"/>
        </a:p>
      </dgm:t>
    </dgm:pt>
    <dgm:pt modelId="{B7A5A886-4530-4A7A-BE21-C55665986B5B}" type="sibTrans" cxnId="{C1361344-E950-4998-A56C-E89A429FF0B7}">
      <dgm:prSet/>
      <dgm:spPr/>
      <dgm:t>
        <a:bodyPr/>
        <a:lstStyle/>
        <a:p>
          <a:endParaRPr lang="en-US"/>
        </a:p>
      </dgm:t>
    </dgm:pt>
    <dgm:pt modelId="{57ACBF21-9282-4D77-A12B-A2500BA44B2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 b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2800" b="0">
              <a:solidFill>
                <a:schemeClr val="bg1"/>
              </a:solidFill>
            </a:rPr>
            <a:t>Private Student Loans in Arkansas</a:t>
          </a:r>
          <a:endParaRPr lang="en-US" sz="1600" b="1" dirty="0">
            <a:solidFill>
              <a:schemeClr val="bg1"/>
            </a:solidFill>
          </a:endParaRPr>
        </a:p>
      </dgm:t>
    </dgm:pt>
    <dgm:pt modelId="{D120509E-9CC8-43FE-BD3D-BCEA61E0F487}" type="parTrans" cxnId="{4C870CB8-D0B2-4548-BA4B-F0A124F7EF44}">
      <dgm:prSet/>
      <dgm:spPr/>
      <dgm:t>
        <a:bodyPr/>
        <a:lstStyle/>
        <a:p>
          <a:endParaRPr lang="en-US"/>
        </a:p>
      </dgm:t>
    </dgm:pt>
    <dgm:pt modelId="{51AAD6F8-5208-43C2-A818-FD2045414A27}" type="sibTrans" cxnId="{4C870CB8-D0B2-4548-BA4B-F0A124F7EF44}">
      <dgm:prSet/>
      <dgm:spPr/>
      <dgm:t>
        <a:bodyPr/>
        <a:lstStyle/>
        <a:p>
          <a:endParaRPr lang="en-US"/>
        </a:p>
      </dgm:t>
    </dgm:pt>
    <dgm:pt modelId="{44D4339F-B7E9-4CD6-AEEA-E934023EA3DE}">
      <dgm:prSet custT="1"/>
      <dgm:spPr/>
      <dgm:t>
        <a:bodyPr/>
        <a:lstStyle/>
        <a:p>
          <a:r>
            <a:rPr lang="en-US" sz="2400" dirty="0"/>
            <a:t>Annual Volume (estimated):		$60-$70,000,000</a:t>
          </a:r>
        </a:p>
      </dgm:t>
    </dgm:pt>
    <dgm:pt modelId="{2D4A18F5-2CC3-4C3E-B01B-4A5E628766B1}" type="parTrans" cxnId="{6C832CC1-497B-4F15-BF72-0403E261EEDE}">
      <dgm:prSet/>
      <dgm:spPr/>
      <dgm:t>
        <a:bodyPr/>
        <a:lstStyle/>
        <a:p>
          <a:endParaRPr lang="en-US"/>
        </a:p>
      </dgm:t>
    </dgm:pt>
    <dgm:pt modelId="{0F9F41E6-8DDC-465D-85B9-41981D10ABE2}" type="sibTrans" cxnId="{6C832CC1-497B-4F15-BF72-0403E261EEDE}">
      <dgm:prSet/>
      <dgm:spPr/>
      <dgm:t>
        <a:bodyPr/>
        <a:lstStyle/>
        <a:p>
          <a:endParaRPr lang="en-US"/>
        </a:p>
      </dgm:t>
    </dgm:pt>
    <dgm:pt modelId="{B193394A-1AA8-4667-AD23-E6E6F69D1442}">
      <dgm:prSet custT="1"/>
      <dgm:spPr/>
      <dgm:t>
        <a:bodyPr/>
        <a:lstStyle/>
        <a:p>
          <a:endParaRPr lang="en-US" sz="1400" dirty="0"/>
        </a:p>
      </dgm:t>
    </dgm:pt>
    <dgm:pt modelId="{57C52596-CD42-4B68-84A4-C6FD8C335BDD}" type="parTrans" cxnId="{18CEF3E1-CA7E-40BA-8A34-6295C7E1011D}">
      <dgm:prSet/>
      <dgm:spPr/>
      <dgm:t>
        <a:bodyPr/>
        <a:lstStyle/>
        <a:p>
          <a:endParaRPr lang="en-US"/>
        </a:p>
      </dgm:t>
    </dgm:pt>
    <dgm:pt modelId="{C76E828D-C507-46A9-9445-5B8FFBD4F3AE}" type="sibTrans" cxnId="{18CEF3E1-CA7E-40BA-8A34-6295C7E1011D}">
      <dgm:prSet/>
      <dgm:spPr/>
      <dgm:t>
        <a:bodyPr/>
        <a:lstStyle/>
        <a:p>
          <a:endParaRPr lang="en-US"/>
        </a:p>
      </dgm:t>
    </dgm:pt>
    <dgm:pt modelId="{AEF916E5-97F3-49A7-BE7A-ED6680C73962}">
      <dgm:prSet custT="1"/>
      <dgm:spPr/>
      <dgm:t>
        <a:bodyPr/>
        <a:lstStyle/>
        <a:p>
          <a:r>
            <a:rPr lang="en-US" sz="2400" dirty="0"/>
            <a:t>United States:			$1.77 Trillion</a:t>
          </a:r>
        </a:p>
      </dgm:t>
    </dgm:pt>
    <dgm:pt modelId="{1425B0FD-6E1C-49FD-AD63-C792C2E4779A}" type="parTrans" cxnId="{17B16C88-9ADB-4528-865C-F8361600D084}">
      <dgm:prSet/>
      <dgm:spPr/>
      <dgm:t>
        <a:bodyPr/>
        <a:lstStyle/>
        <a:p>
          <a:endParaRPr lang="en-US"/>
        </a:p>
      </dgm:t>
    </dgm:pt>
    <dgm:pt modelId="{B2763B63-4F68-41EC-B089-0026A8BE0954}" type="sibTrans" cxnId="{17B16C88-9ADB-4528-865C-F8361600D084}">
      <dgm:prSet/>
      <dgm:spPr/>
      <dgm:t>
        <a:bodyPr/>
        <a:lstStyle/>
        <a:p>
          <a:endParaRPr lang="en-US"/>
        </a:p>
      </dgm:t>
    </dgm:pt>
    <dgm:pt modelId="{1B99C4A9-B7E3-4D29-BFA4-A1BA3C1862BC}">
      <dgm:prSet custT="1"/>
      <dgm:spPr/>
      <dgm:t>
        <a:bodyPr/>
        <a:lstStyle/>
        <a:p>
          <a:r>
            <a:rPr lang="en-US" sz="2400" dirty="0"/>
            <a:t>Total Outstanding Balance (estimated):	$1.1 Billion</a:t>
          </a:r>
        </a:p>
      </dgm:t>
    </dgm:pt>
    <dgm:pt modelId="{3E2463B4-0585-47B7-A456-BBE473AC73B3}" type="parTrans" cxnId="{9301DCE6-8EE7-4645-B1FF-6B5DCBE6F322}">
      <dgm:prSet/>
      <dgm:spPr/>
      <dgm:t>
        <a:bodyPr/>
        <a:lstStyle/>
        <a:p>
          <a:endParaRPr lang="en-US"/>
        </a:p>
      </dgm:t>
    </dgm:pt>
    <dgm:pt modelId="{92303206-9D21-43CA-BBEF-94E2637F54C2}" type="sibTrans" cxnId="{9301DCE6-8EE7-4645-B1FF-6B5DCBE6F322}">
      <dgm:prSet/>
      <dgm:spPr/>
      <dgm:t>
        <a:bodyPr/>
        <a:lstStyle/>
        <a:p>
          <a:endParaRPr lang="en-US"/>
        </a:p>
      </dgm:t>
    </dgm:pt>
    <dgm:pt modelId="{BD9D0EAC-984A-4C7B-9AF8-70AABECD2376}" type="pres">
      <dgm:prSet presAssocID="{2DF55BA1-B150-4225-BB6C-2F931D4D293F}" presName="linear" presStyleCnt="0">
        <dgm:presLayoutVars>
          <dgm:animLvl val="lvl"/>
          <dgm:resizeHandles val="exact"/>
        </dgm:presLayoutVars>
      </dgm:prSet>
      <dgm:spPr/>
    </dgm:pt>
    <dgm:pt modelId="{7C7ADBA1-7D78-42C3-B4C9-168028FCC54D}" type="pres">
      <dgm:prSet presAssocID="{D13C2AF9-9DD5-4538-9356-F417ECD55611}" presName="parentText" presStyleLbl="node1" presStyleIdx="0" presStyleCnt="3" custScaleY="51718" custLinFactNeighborX="-1342" custLinFactNeighborY="-8729">
        <dgm:presLayoutVars>
          <dgm:chMax val="0"/>
          <dgm:bulletEnabled val="1"/>
        </dgm:presLayoutVars>
      </dgm:prSet>
      <dgm:spPr/>
    </dgm:pt>
    <dgm:pt modelId="{ED00EA74-B87C-4AD8-8B1C-B2756CA0FD30}" type="pres">
      <dgm:prSet presAssocID="{D13C2AF9-9DD5-4538-9356-F417ECD55611}" presName="childText" presStyleLbl="revTx" presStyleIdx="0" presStyleCnt="3" custScaleY="130970">
        <dgm:presLayoutVars>
          <dgm:bulletEnabled val="1"/>
        </dgm:presLayoutVars>
      </dgm:prSet>
      <dgm:spPr/>
    </dgm:pt>
    <dgm:pt modelId="{55C6976A-8BEA-488D-9CCD-5888BCB38EA7}" type="pres">
      <dgm:prSet presAssocID="{504F6EED-C22A-43F6-8459-D638BEB9E745}" presName="parentText" presStyleLbl="node1" presStyleIdx="1" presStyleCnt="3" custScaleY="58436" custLinFactNeighborY="-29910">
        <dgm:presLayoutVars>
          <dgm:chMax val="0"/>
          <dgm:bulletEnabled val="1"/>
        </dgm:presLayoutVars>
      </dgm:prSet>
      <dgm:spPr/>
    </dgm:pt>
    <dgm:pt modelId="{36E5DAFB-B062-4E89-9461-46F1B39AFB8E}" type="pres">
      <dgm:prSet presAssocID="{504F6EED-C22A-43F6-8459-D638BEB9E745}" presName="childText" presStyleLbl="revTx" presStyleIdx="1" presStyleCnt="3" custScaleY="93756">
        <dgm:presLayoutVars>
          <dgm:bulletEnabled val="1"/>
        </dgm:presLayoutVars>
      </dgm:prSet>
      <dgm:spPr/>
    </dgm:pt>
    <dgm:pt modelId="{85F15875-70E5-4B43-96C4-0299654F3D07}" type="pres">
      <dgm:prSet presAssocID="{57ACBF21-9282-4D77-A12B-A2500BA44B25}" presName="parentText" presStyleLbl="node1" presStyleIdx="2" presStyleCnt="3" custScaleY="50955">
        <dgm:presLayoutVars>
          <dgm:chMax val="0"/>
          <dgm:bulletEnabled val="1"/>
        </dgm:presLayoutVars>
      </dgm:prSet>
      <dgm:spPr/>
    </dgm:pt>
    <dgm:pt modelId="{28B0C92D-4DF1-4BCD-9639-C12176A7DAD8}" type="pres">
      <dgm:prSet presAssocID="{57ACBF21-9282-4D77-A12B-A2500BA44B2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B3D2A01-D0A2-44C4-A154-1E3D8B65DDED}" srcId="{2DF55BA1-B150-4225-BB6C-2F931D4D293F}" destId="{504F6EED-C22A-43F6-8459-D638BEB9E745}" srcOrd="1" destOrd="0" parTransId="{FDF9C849-F2C0-4EF8-9F3E-A86AA9D5C396}" sibTransId="{AACF8D62-1C58-4FAB-BB96-FF539DA0BAF1}"/>
    <dgm:cxn modelId="{6B7F3906-A662-4E3A-95AE-AA5470AEE370}" type="presOf" srcId="{99E634FD-D558-4321-B297-DAC4B444258B}" destId="{36E5DAFB-B062-4E89-9461-46F1B39AFB8E}" srcOrd="0" destOrd="0" presId="urn:microsoft.com/office/officeart/2005/8/layout/vList2"/>
    <dgm:cxn modelId="{FE48F526-23CA-4768-8162-EFF5A5CACCFB}" type="presOf" srcId="{6FB524D1-45CF-44C5-A0CE-6D340F594FCC}" destId="{ED00EA74-B87C-4AD8-8B1C-B2756CA0FD30}" srcOrd="0" destOrd="1" presId="urn:microsoft.com/office/officeart/2005/8/layout/vList2"/>
    <dgm:cxn modelId="{F5DDD62D-EF9E-439A-AF5A-300FF4273D78}" type="presOf" srcId="{57ACBF21-9282-4D77-A12B-A2500BA44B25}" destId="{85F15875-70E5-4B43-96C4-0299654F3D07}" srcOrd="0" destOrd="0" presId="urn:microsoft.com/office/officeart/2005/8/layout/vList2"/>
    <dgm:cxn modelId="{C1361344-E950-4998-A56C-E89A429FF0B7}" srcId="{504F6EED-C22A-43F6-8459-D638BEB9E745}" destId="{59D199B1-4292-4740-8E1A-495B92C9A1CB}" srcOrd="1" destOrd="0" parTransId="{1B1AA40D-F309-4F56-9849-46549E4CA800}" sibTransId="{B7A5A886-4530-4A7A-BE21-C55665986B5B}"/>
    <dgm:cxn modelId="{88E87C70-DA74-449C-A051-40114162B7F4}" srcId="{D13C2AF9-9DD5-4538-9356-F417ECD55611}" destId="{6FB524D1-45CF-44C5-A0CE-6D340F594FCC}" srcOrd="1" destOrd="0" parTransId="{8871C335-C387-4057-AAED-57C11C760190}" sibTransId="{8EB91C88-778F-43B0-8E0C-07AEF1346187}"/>
    <dgm:cxn modelId="{C8415987-D95E-499A-A50E-2E8F42A39C45}" type="presOf" srcId="{44D4339F-B7E9-4CD6-AEEA-E934023EA3DE}" destId="{28B0C92D-4DF1-4BCD-9639-C12176A7DAD8}" srcOrd="0" destOrd="1" presId="urn:microsoft.com/office/officeart/2005/8/layout/vList2"/>
    <dgm:cxn modelId="{17B16C88-9ADB-4528-865C-F8361600D084}" srcId="{D13C2AF9-9DD5-4538-9356-F417ECD55611}" destId="{AEF916E5-97F3-49A7-BE7A-ED6680C73962}" srcOrd="0" destOrd="0" parTransId="{1425B0FD-6E1C-49FD-AD63-C792C2E4779A}" sibTransId="{B2763B63-4F68-41EC-B089-0026A8BE0954}"/>
    <dgm:cxn modelId="{456E4A8E-E686-46D3-867A-E673A1F0042F}" type="presOf" srcId="{B193394A-1AA8-4667-AD23-E6E6F69D1442}" destId="{28B0C92D-4DF1-4BCD-9639-C12176A7DAD8}" srcOrd="0" destOrd="0" presId="urn:microsoft.com/office/officeart/2005/8/layout/vList2"/>
    <dgm:cxn modelId="{96246093-5989-44EB-9F04-C232FAE5BA20}" type="presOf" srcId="{1B99C4A9-B7E3-4D29-BFA4-A1BA3C1862BC}" destId="{28B0C92D-4DF1-4BCD-9639-C12176A7DAD8}" srcOrd="0" destOrd="2" presId="urn:microsoft.com/office/officeart/2005/8/layout/vList2"/>
    <dgm:cxn modelId="{F852EFA1-3975-4C6F-BB52-4636FC9BB730}" type="presOf" srcId="{504F6EED-C22A-43F6-8459-D638BEB9E745}" destId="{55C6976A-8BEA-488D-9CCD-5888BCB38EA7}" srcOrd="0" destOrd="0" presId="urn:microsoft.com/office/officeart/2005/8/layout/vList2"/>
    <dgm:cxn modelId="{6C0281AC-C3B1-4970-B123-9B9047444439}" srcId="{2DF55BA1-B150-4225-BB6C-2F931D4D293F}" destId="{D13C2AF9-9DD5-4538-9356-F417ECD55611}" srcOrd="0" destOrd="0" parTransId="{5AB97B3B-68D7-4A8A-B1C2-37DA24FD84C7}" sibTransId="{B94F4FF4-645A-49B0-97C5-49E51140AE78}"/>
    <dgm:cxn modelId="{4C870CB8-D0B2-4548-BA4B-F0A124F7EF44}" srcId="{2DF55BA1-B150-4225-BB6C-2F931D4D293F}" destId="{57ACBF21-9282-4D77-A12B-A2500BA44B25}" srcOrd="2" destOrd="0" parTransId="{D120509E-9CC8-43FE-BD3D-BCEA61E0F487}" sibTransId="{51AAD6F8-5208-43C2-A818-FD2045414A27}"/>
    <dgm:cxn modelId="{C85B27B8-BE4C-4FDB-89E8-CE63247AB7F7}" type="presOf" srcId="{2DF55BA1-B150-4225-BB6C-2F931D4D293F}" destId="{BD9D0EAC-984A-4C7B-9AF8-70AABECD2376}" srcOrd="0" destOrd="0" presId="urn:microsoft.com/office/officeart/2005/8/layout/vList2"/>
    <dgm:cxn modelId="{6C832CC1-497B-4F15-BF72-0403E261EEDE}" srcId="{57ACBF21-9282-4D77-A12B-A2500BA44B25}" destId="{44D4339F-B7E9-4CD6-AEEA-E934023EA3DE}" srcOrd="1" destOrd="0" parTransId="{2D4A18F5-2CC3-4C3E-B01B-4A5E628766B1}" sibTransId="{0F9F41E6-8DDC-465D-85B9-41981D10ABE2}"/>
    <dgm:cxn modelId="{3C3B22D0-23EC-4E37-94C3-F7F3A7ECF700}" srcId="{504F6EED-C22A-43F6-8459-D638BEB9E745}" destId="{99E634FD-D558-4321-B297-DAC4B444258B}" srcOrd="0" destOrd="0" parTransId="{2FB63DA0-F13B-4B93-B03F-7235ECD4F6E7}" sibTransId="{976BF47A-A25B-4A6F-A561-EDEB481028A4}"/>
    <dgm:cxn modelId="{A8A693D4-3D4A-4BB9-9D8B-A143A85308EB}" type="presOf" srcId="{AEF916E5-97F3-49A7-BE7A-ED6680C73962}" destId="{ED00EA74-B87C-4AD8-8B1C-B2756CA0FD30}" srcOrd="0" destOrd="0" presId="urn:microsoft.com/office/officeart/2005/8/layout/vList2"/>
    <dgm:cxn modelId="{18CEF3E1-CA7E-40BA-8A34-6295C7E1011D}" srcId="{57ACBF21-9282-4D77-A12B-A2500BA44B25}" destId="{B193394A-1AA8-4667-AD23-E6E6F69D1442}" srcOrd="0" destOrd="0" parTransId="{57C52596-CD42-4B68-84A4-C6FD8C335BDD}" sibTransId="{C76E828D-C507-46A9-9445-5B8FFBD4F3AE}"/>
    <dgm:cxn modelId="{9301DCE6-8EE7-4645-B1FF-6B5DCBE6F322}" srcId="{57ACBF21-9282-4D77-A12B-A2500BA44B25}" destId="{1B99C4A9-B7E3-4D29-BFA4-A1BA3C1862BC}" srcOrd="2" destOrd="0" parTransId="{3E2463B4-0585-47B7-A456-BBE473AC73B3}" sibTransId="{92303206-9D21-43CA-BBEF-94E2637F54C2}"/>
    <dgm:cxn modelId="{25F1C6E8-B92D-4C4C-BEB7-15288416875D}" type="presOf" srcId="{59D199B1-4292-4740-8E1A-495B92C9A1CB}" destId="{36E5DAFB-B062-4E89-9461-46F1B39AFB8E}" srcOrd="0" destOrd="1" presId="urn:microsoft.com/office/officeart/2005/8/layout/vList2"/>
    <dgm:cxn modelId="{6569F8F3-6B25-4A3E-BC41-A13F3C2B0C16}" type="presOf" srcId="{D13C2AF9-9DD5-4538-9356-F417ECD55611}" destId="{7C7ADBA1-7D78-42C3-B4C9-168028FCC54D}" srcOrd="0" destOrd="0" presId="urn:microsoft.com/office/officeart/2005/8/layout/vList2"/>
    <dgm:cxn modelId="{D5BE57A6-C719-4933-A60A-5122D70BA650}" type="presParOf" srcId="{BD9D0EAC-984A-4C7B-9AF8-70AABECD2376}" destId="{7C7ADBA1-7D78-42C3-B4C9-168028FCC54D}" srcOrd="0" destOrd="0" presId="urn:microsoft.com/office/officeart/2005/8/layout/vList2"/>
    <dgm:cxn modelId="{BD8150EE-9B80-417B-BE90-9C44B3AD8618}" type="presParOf" srcId="{BD9D0EAC-984A-4C7B-9AF8-70AABECD2376}" destId="{ED00EA74-B87C-4AD8-8B1C-B2756CA0FD30}" srcOrd="1" destOrd="0" presId="urn:microsoft.com/office/officeart/2005/8/layout/vList2"/>
    <dgm:cxn modelId="{5596629A-2834-4432-9CA3-70C982141AD0}" type="presParOf" srcId="{BD9D0EAC-984A-4C7B-9AF8-70AABECD2376}" destId="{55C6976A-8BEA-488D-9CCD-5888BCB38EA7}" srcOrd="2" destOrd="0" presId="urn:microsoft.com/office/officeart/2005/8/layout/vList2"/>
    <dgm:cxn modelId="{956B4D0C-1C12-4637-A72F-86191A823424}" type="presParOf" srcId="{BD9D0EAC-984A-4C7B-9AF8-70AABECD2376}" destId="{36E5DAFB-B062-4E89-9461-46F1B39AFB8E}" srcOrd="3" destOrd="0" presId="urn:microsoft.com/office/officeart/2005/8/layout/vList2"/>
    <dgm:cxn modelId="{445B528B-BDCE-4FC0-86AE-87E94FD414CB}" type="presParOf" srcId="{BD9D0EAC-984A-4C7B-9AF8-70AABECD2376}" destId="{85F15875-70E5-4B43-96C4-0299654F3D07}" srcOrd="4" destOrd="0" presId="urn:microsoft.com/office/officeart/2005/8/layout/vList2"/>
    <dgm:cxn modelId="{61AB0706-65A5-4DF5-9B9B-530033E59BF0}" type="presParOf" srcId="{BD9D0EAC-984A-4C7B-9AF8-70AABECD2376}" destId="{28B0C92D-4DF1-4BCD-9639-C12176A7DAD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89964-82BB-4E7A-94EC-B15EE0429666}">
      <dsp:nvSpPr>
        <dsp:cNvPr id="0" name=""/>
        <dsp:cNvSpPr/>
      </dsp:nvSpPr>
      <dsp:spPr>
        <a:xfrm>
          <a:off x="0" y="2508"/>
          <a:ext cx="3645064" cy="5338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1D662-01BC-48BC-A223-CD18748DAB31}">
      <dsp:nvSpPr>
        <dsp:cNvPr id="0" name=""/>
        <dsp:cNvSpPr/>
      </dsp:nvSpPr>
      <dsp:spPr>
        <a:xfrm>
          <a:off x="161484" y="122621"/>
          <a:ext cx="293895" cy="2936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0D22A-CC42-4FBF-93D4-C1747D1AA49B}">
      <dsp:nvSpPr>
        <dsp:cNvPr id="0" name=""/>
        <dsp:cNvSpPr/>
      </dsp:nvSpPr>
      <dsp:spPr>
        <a:xfrm>
          <a:off x="616864" y="2508"/>
          <a:ext cx="3000331" cy="58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94" tIns="61794" rIns="61794" bIns="6179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Free Online Scholarship Search</a:t>
          </a:r>
          <a:endParaRPr lang="en-US" sz="1600" kern="1200" dirty="0"/>
        </a:p>
      </dsp:txBody>
      <dsp:txXfrm>
        <a:off x="616864" y="2508"/>
        <a:ext cx="3000331" cy="583880"/>
      </dsp:txXfrm>
    </dsp:sp>
    <dsp:sp modelId="{6ACDFA5F-1BF4-44AE-B55D-8E6224032108}">
      <dsp:nvSpPr>
        <dsp:cNvPr id="0" name=""/>
        <dsp:cNvSpPr/>
      </dsp:nvSpPr>
      <dsp:spPr>
        <a:xfrm>
          <a:off x="0" y="732358"/>
          <a:ext cx="3645064" cy="5338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634B4-8C1B-4D0A-A415-AFD0B351F6C1}">
      <dsp:nvSpPr>
        <dsp:cNvPr id="0" name=""/>
        <dsp:cNvSpPr/>
      </dsp:nvSpPr>
      <dsp:spPr>
        <a:xfrm>
          <a:off x="161484" y="852471"/>
          <a:ext cx="293895" cy="2936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FFBFD-5BCB-498B-A336-2AE2FF005B24}">
      <dsp:nvSpPr>
        <dsp:cNvPr id="0" name=""/>
        <dsp:cNvSpPr/>
      </dsp:nvSpPr>
      <dsp:spPr>
        <a:xfrm>
          <a:off x="616864" y="732358"/>
          <a:ext cx="3000331" cy="58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94" tIns="61794" rIns="61794" bIns="6179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Financial Aid Workshops for High Schools</a:t>
          </a:r>
          <a:endParaRPr lang="en-US" sz="1600" kern="1200" dirty="0"/>
        </a:p>
      </dsp:txBody>
      <dsp:txXfrm>
        <a:off x="616864" y="732358"/>
        <a:ext cx="3000331" cy="583880"/>
      </dsp:txXfrm>
    </dsp:sp>
    <dsp:sp modelId="{5ACD9594-50B1-4738-BBB3-33D077F1D46C}">
      <dsp:nvSpPr>
        <dsp:cNvPr id="0" name=""/>
        <dsp:cNvSpPr/>
      </dsp:nvSpPr>
      <dsp:spPr>
        <a:xfrm>
          <a:off x="0" y="1462209"/>
          <a:ext cx="3645064" cy="5338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D757-591B-47D7-838F-154BBD7B4670}">
      <dsp:nvSpPr>
        <dsp:cNvPr id="0" name=""/>
        <dsp:cNvSpPr/>
      </dsp:nvSpPr>
      <dsp:spPr>
        <a:xfrm>
          <a:off x="161484" y="1582321"/>
          <a:ext cx="293895" cy="2936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667C2-CE73-45FF-A1BC-4E1E34393D72}">
      <dsp:nvSpPr>
        <dsp:cNvPr id="0" name=""/>
        <dsp:cNvSpPr/>
      </dsp:nvSpPr>
      <dsp:spPr>
        <a:xfrm>
          <a:off x="616864" y="1462209"/>
          <a:ext cx="3000331" cy="58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94" tIns="61794" rIns="61794" bIns="6179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How To Pay For College Booklet</a:t>
          </a:r>
          <a:endParaRPr lang="en-US" sz="1700" kern="1200" dirty="0"/>
        </a:p>
      </dsp:txBody>
      <dsp:txXfrm>
        <a:off x="616864" y="1462209"/>
        <a:ext cx="3000331" cy="583880"/>
      </dsp:txXfrm>
    </dsp:sp>
    <dsp:sp modelId="{885CF5B2-5B75-44EB-A859-6092DB0F7868}">
      <dsp:nvSpPr>
        <dsp:cNvPr id="0" name=""/>
        <dsp:cNvSpPr/>
      </dsp:nvSpPr>
      <dsp:spPr>
        <a:xfrm>
          <a:off x="0" y="2192059"/>
          <a:ext cx="3645064" cy="5338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334EF-2399-4113-9D08-4566BB1F99A3}">
      <dsp:nvSpPr>
        <dsp:cNvPr id="0" name=""/>
        <dsp:cNvSpPr/>
      </dsp:nvSpPr>
      <dsp:spPr>
        <a:xfrm>
          <a:off x="161484" y="2312171"/>
          <a:ext cx="293895" cy="2936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D94DD-40A3-45B2-89AF-990FB9CCE607}">
      <dsp:nvSpPr>
        <dsp:cNvPr id="0" name=""/>
        <dsp:cNvSpPr/>
      </dsp:nvSpPr>
      <dsp:spPr>
        <a:xfrm>
          <a:off x="616864" y="2192059"/>
          <a:ext cx="3000331" cy="58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94" tIns="61794" rIns="61794" bIns="6179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College Cost Calculator</a:t>
          </a:r>
          <a:endParaRPr lang="en-US" sz="1600" kern="1200" dirty="0"/>
        </a:p>
      </dsp:txBody>
      <dsp:txXfrm>
        <a:off x="616864" y="2192059"/>
        <a:ext cx="3000331" cy="583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89964-82BB-4E7A-94EC-B15EE0429666}">
      <dsp:nvSpPr>
        <dsp:cNvPr id="0" name=""/>
        <dsp:cNvSpPr/>
      </dsp:nvSpPr>
      <dsp:spPr>
        <a:xfrm>
          <a:off x="-20343" y="5215"/>
          <a:ext cx="3721356" cy="5827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1D662-01BC-48BC-A223-CD18748DAB31}">
      <dsp:nvSpPr>
        <dsp:cNvPr id="0" name=""/>
        <dsp:cNvSpPr/>
      </dsp:nvSpPr>
      <dsp:spPr>
        <a:xfrm>
          <a:off x="155935" y="136332"/>
          <a:ext cx="320507" cy="320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0D22A-CC42-4FBF-93D4-C1747D1AA49B}">
      <dsp:nvSpPr>
        <dsp:cNvPr id="0" name=""/>
        <dsp:cNvSpPr/>
      </dsp:nvSpPr>
      <dsp:spPr>
        <a:xfrm>
          <a:off x="652722" y="5215"/>
          <a:ext cx="3046974" cy="582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73" tIns="61673" rIns="61673" bIns="616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Default Management Services</a:t>
          </a:r>
          <a:endParaRPr lang="en-US" sz="1600" kern="1200" dirty="0"/>
        </a:p>
      </dsp:txBody>
      <dsp:txXfrm>
        <a:off x="652722" y="5215"/>
        <a:ext cx="3046974" cy="582740"/>
      </dsp:txXfrm>
    </dsp:sp>
    <dsp:sp modelId="{6ACDFA5F-1BF4-44AE-B55D-8E6224032108}">
      <dsp:nvSpPr>
        <dsp:cNvPr id="0" name=""/>
        <dsp:cNvSpPr/>
      </dsp:nvSpPr>
      <dsp:spPr>
        <a:xfrm>
          <a:off x="-20343" y="733641"/>
          <a:ext cx="3721356" cy="5827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634B4-8C1B-4D0A-A415-AFD0B351F6C1}">
      <dsp:nvSpPr>
        <dsp:cNvPr id="0" name=""/>
        <dsp:cNvSpPr/>
      </dsp:nvSpPr>
      <dsp:spPr>
        <a:xfrm>
          <a:off x="155935" y="864757"/>
          <a:ext cx="320507" cy="320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FFBFD-5BCB-498B-A336-2AE2FF005B24}">
      <dsp:nvSpPr>
        <dsp:cNvPr id="0" name=""/>
        <dsp:cNvSpPr/>
      </dsp:nvSpPr>
      <dsp:spPr>
        <a:xfrm>
          <a:off x="652722" y="733641"/>
          <a:ext cx="3046974" cy="582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73" tIns="61673" rIns="61673" bIns="616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Student Engagement Campaigns</a:t>
          </a:r>
          <a:endParaRPr lang="en-US" sz="1600" kern="1200" dirty="0"/>
        </a:p>
      </dsp:txBody>
      <dsp:txXfrm>
        <a:off x="652722" y="733641"/>
        <a:ext cx="3046974" cy="582740"/>
      </dsp:txXfrm>
    </dsp:sp>
    <dsp:sp modelId="{5ACD9594-50B1-4738-BBB3-33D077F1D46C}">
      <dsp:nvSpPr>
        <dsp:cNvPr id="0" name=""/>
        <dsp:cNvSpPr/>
      </dsp:nvSpPr>
      <dsp:spPr>
        <a:xfrm>
          <a:off x="-20343" y="1462066"/>
          <a:ext cx="3721356" cy="5827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D757-591B-47D7-838F-154BBD7B4670}">
      <dsp:nvSpPr>
        <dsp:cNvPr id="0" name=""/>
        <dsp:cNvSpPr/>
      </dsp:nvSpPr>
      <dsp:spPr>
        <a:xfrm>
          <a:off x="155935" y="1593183"/>
          <a:ext cx="320507" cy="320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667C2-CE73-45FF-A1BC-4E1E34393D72}">
      <dsp:nvSpPr>
        <dsp:cNvPr id="0" name=""/>
        <dsp:cNvSpPr/>
      </dsp:nvSpPr>
      <dsp:spPr>
        <a:xfrm>
          <a:off x="567604" y="1462066"/>
          <a:ext cx="3130979" cy="582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73" tIns="61673" rIns="61673" bIns="616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Financial Aid Support - Verification</a:t>
          </a:r>
        </a:p>
      </dsp:txBody>
      <dsp:txXfrm>
        <a:off x="567604" y="1462066"/>
        <a:ext cx="3130979" cy="582740"/>
      </dsp:txXfrm>
    </dsp:sp>
    <dsp:sp modelId="{885CF5B2-5B75-44EB-A859-6092DB0F7868}">
      <dsp:nvSpPr>
        <dsp:cNvPr id="0" name=""/>
        <dsp:cNvSpPr/>
      </dsp:nvSpPr>
      <dsp:spPr>
        <a:xfrm>
          <a:off x="-20343" y="2190491"/>
          <a:ext cx="3721356" cy="5827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334EF-2399-4113-9D08-4566BB1F99A3}">
      <dsp:nvSpPr>
        <dsp:cNvPr id="0" name=""/>
        <dsp:cNvSpPr/>
      </dsp:nvSpPr>
      <dsp:spPr>
        <a:xfrm>
          <a:off x="155935" y="2321608"/>
          <a:ext cx="320507" cy="3205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D94DD-40A3-45B2-89AF-990FB9CCE607}">
      <dsp:nvSpPr>
        <dsp:cNvPr id="0" name=""/>
        <dsp:cNvSpPr/>
      </dsp:nvSpPr>
      <dsp:spPr>
        <a:xfrm>
          <a:off x="652722" y="2190491"/>
          <a:ext cx="3046974" cy="582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73" tIns="61673" rIns="61673" bIns="616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College Contact Center</a:t>
          </a:r>
          <a:endParaRPr lang="en-US" sz="1600" kern="1200" dirty="0"/>
        </a:p>
      </dsp:txBody>
      <dsp:txXfrm>
        <a:off x="652722" y="2190491"/>
        <a:ext cx="3046974" cy="582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DBA1-7D78-42C3-B4C9-168028FCC54D}">
      <dsp:nvSpPr>
        <dsp:cNvPr id="0" name=""/>
        <dsp:cNvSpPr/>
      </dsp:nvSpPr>
      <dsp:spPr>
        <a:xfrm>
          <a:off x="0" y="122582"/>
          <a:ext cx="7886700" cy="61962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Total Federal Student Loan </a:t>
          </a:r>
          <a:r>
            <a:rPr lang="en-US" sz="2800" b="1" kern="1200" dirty="0"/>
            <a:t>Debt     </a:t>
          </a:r>
          <a:r>
            <a:rPr lang="en-US" sz="1600" b="0" kern="1200" dirty="0"/>
            <a:t>(June 30, 2023)</a:t>
          </a:r>
        </a:p>
      </dsp:txBody>
      <dsp:txXfrm>
        <a:off x="30248" y="152830"/>
        <a:ext cx="7826204" cy="559127"/>
      </dsp:txXfrm>
    </dsp:sp>
    <dsp:sp modelId="{ED00EA74-B87C-4AD8-8B1C-B2756CA0FD30}">
      <dsp:nvSpPr>
        <dsp:cNvPr id="0" name=""/>
        <dsp:cNvSpPr/>
      </dsp:nvSpPr>
      <dsp:spPr>
        <a:xfrm>
          <a:off x="0" y="837610"/>
          <a:ext cx="7886700" cy="1431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United States:			$1.77 Trillion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Arkansas:			$13.4 Billion</a:t>
          </a:r>
          <a:r>
            <a:rPr lang="en-US" sz="2000" kern="1200" dirty="0"/>
            <a:t>		</a:t>
          </a:r>
          <a:endParaRPr lang="en-US" sz="1200" kern="1200" dirty="0"/>
        </a:p>
      </dsp:txBody>
      <dsp:txXfrm>
        <a:off x="0" y="837610"/>
        <a:ext cx="7886700" cy="1431449"/>
      </dsp:txXfrm>
    </dsp:sp>
    <dsp:sp modelId="{55C6976A-8BEA-488D-9CCD-5888BCB38EA7}">
      <dsp:nvSpPr>
        <dsp:cNvPr id="0" name=""/>
        <dsp:cNvSpPr/>
      </dsp:nvSpPr>
      <dsp:spPr>
        <a:xfrm>
          <a:off x="0" y="1952061"/>
          <a:ext cx="7886700" cy="70011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Annual Federal Student Loan </a:t>
          </a:r>
          <a:r>
            <a:rPr lang="en-US" sz="2800" b="1" kern="1200" dirty="0"/>
            <a:t>Volume</a:t>
          </a:r>
          <a:r>
            <a:rPr lang="en-US" sz="2800" b="0" kern="1200" dirty="0"/>
            <a:t>  </a:t>
          </a:r>
          <a:r>
            <a:rPr lang="en-US" sz="1600" b="0" kern="1200" dirty="0"/>
            <a:t>Academic Year 2022-23</a:t>
          </a:r>
        </a:p>
      </dsp:txBody>
      <dsp:txXfrm>
        <a:off x="34177" y="1986238"/>
        <a:ext cx="7818346" cy="631756"/>
      </dsp:txXfrm>
    </dsp:sp>
    <dsp:sp modelId="{36E5DAFB-B062-4E89-9461-46F1B39AFB8E}">
      <dsp:nvSpPr>
        <dsp:cNvPr id="0" name=""/>
        <dsp:cNvSpPr/>
      </dsp:nvSpPr>
      <dsp:spPr>
        <a:xfrm>
          <a:off x="0" y="2969169"/>
          <a:ext cx="7886700" cy="99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United States:			$80,965,479,998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Arkansas:		     	     </a:t>
          </a:r>
          <a:r>
            <a:rPr lang="en-US" sz="2400" b="0" kern="1200" dirty="0"/>
            <a:t>$607,136,674</a:t>
          </a:r>
        </a:p>
      </dsp:txBody>
      <dsp:txXfrm>
        <a:off x="0" y="2969169"/>
        <a:ext cx="7886700" cy="993663"/>
      </dsp:txXfrm>
    </dsp:sp>
    <dsp:sp modelId="{85F15875-70E5-4B43-96C4-0299654F3D07}">
      <dsp:nvSpPr>
        <dsp:cNvPr id="0" name=""/>
        <dsp:cNvSpPr/>
      </dsp:nvSpPr>
      <dsp:spPr>
        <a:xfrm>
          <a:off x="0" y="3962833"/>
          <a:ext cx="7886700" cy="61048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2800" b="0" kern="1200">
              <a:solidFill>
                <a:schemeClr val="bg1"/>
              </a:solidFill>
            </a:rPr>
            <a:t>Private Student Loans in Arkansas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9801" y="3992634"/>
        <a:ext cx="7827098" cy="550879"/>
      </dsp:txXfrm>
    </dsp:sp>
    <dsp:sp modelId="{28B0C92D-4DF1-4BCD-9639-C12176A7DAD8}">
      <dsp:nvSpPr>
        <dsp:cNvPr id="0" name=""/>
        <dsp:cNvSpPr/>
      </dsp:nvSpPr>
      <dsp:spPr>
        <a:xfrm>
          <a:off x="0" y="4573315"/>
          <a:ext cx="78867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Annual Volume (estimated):		$60-$70,000,000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Total Outstanding Balance (estimated):	$1.1 Billion</a:t>
          </a:r>
        </a:p>
      </dsp:txBody>
      <dsp:txXfrm>
        <a:off x="0" y="4573315"/>
        <a:ext cx="78867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0.44715</cdr:x>
      <cdr:y>0.92572</cdr:y>
    </cdr:from>
    <cdr:to>
      <cdr:x>0.61451</cdr:x>
      <cdr:y>0.98654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6AAEBAF-FECF-49D8-AA8F-A1738DA0C941}"/>
            </a:ext>
          </a:extLst>
        </cdr:cNvPr>
        <cdr:cNvSpPr txBox="1"/>
      </cdr:nvSpPr>
      <cdr:spPr>
        <a:xfrm xmlns:a="http://schemas.openxmlformats.org/drawingml/2006/main">
          <a:off x="3868087" y="5799320"/>
          <a:ext cx="1447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Year</a:t>
          </a:r>
        </a:p>
      </cdr:txBody>
    </cdr:sp>
  </cdr:relSizeAnchor>
  <cdr:relSizeAnchor xmlns:cdr="http://schemas.openxmlformats.org/drawingml/2006/chartDrawing">
    <cdr:from>
      <cdr:x>0.52635</cdr:x>
      <cdr:y>0.43769</cdr:y>
    </cdr:from>
    <cdr:to>
      <cdr:x>0.71119</cdr:x>
      <cdr:y>0.50748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C82C18F-9633-40A1-9DFF-931028A5E38E}"/>
            </a:ext>
          </a:extLst>
        </cdr:cNvPr>
        <cdr:cNvSpPr txBox="1"/>
      </cdr:nvSpPr>
      <cdr:spPr>
        <a:xfrm xmlns:a="http://schemas.openxmlformats.org/drawingml/2006/main">
          <a:off x="4553262" y="2741951"/>
          <a:ext cx="1598951" cy="437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0.57978</cdr:x>
      <cdr:y>0.35394</cdr:y>
    </cdr:from>
    <cdr:to>
      <cdr:x>0.74224</cdr:x>
      <cdr:y>0.38185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EA578A8-B8A9-4355-A571-5F5BE3566D15}"/>
            </a:ext>
          </a:extLst>
        </cdr:cNvPr>
        <cdr:cNvSpPr txBox="1"/>
      </cdr:nvSpPr>
      <cdr:spPr>
        <a:xfrm xmlns:a="http://schemas.openxmlformats.org/drawingml/2006/main">
          <a:off x="5015459" y="2217295"/>
          <a:ext cx="1405328" cy="174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0.64116</cdr:x>
      <cdr:y>0.34197</cdr:y>
    </cdr:from>
    <cdr:to>
      <cdr:x>0.78267</cdr:x>
      <cdr:y>0.38285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931BA74-DA0D-40D6-AA26-27FFF12A8EEB}"/>
            </a:ext>
          </a:extLst>
        </cdr:cNvPr>
        <cdr:cNvSpPr txBox="1"/>
      </cdr:nvSpPr>
      <cdr:spPr>
        <a:xfrm xmlns:a="http://schemas.openxmlformats.org/drawingml/2006/main">
          <a:off x="5546361" y="2142344"/>
          <a:ext cx="1224196" cy="256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0.66426</cdr:x>
      <cdr:y>0.13283</cdr:y>
    </cdr:from>
    <cdr:to>
      <cdr:x>0.97368</cdr:x>
      <cdr:y>0.25358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AF4A7B9B-4841-4B6B-A1B4-8AA0F08209C8}"/>
            </a:ext>
          </a:extLst>
        </cdr:cNvPr>
        <cdr:cNvSpPr txBox="1"/>
      </cdr:nvSpPr>
      <cdr:spPr>
        <a:xfrm xmlns:a="http://schemas.openxmlformats.org/drawingml/2006/main">
          <a:off x="5770294" y="838200"/>
          <a:ext cx="2687906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0.63158</cdr:x>
      <cdr:y>0.75119</cdr:y>
    </cdr:from>
    <cdr:to>
      <cdr:x>0.91228</cdr:x>
      <cdr:y>0.85736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5830ED1-B239-4A19-9D3E-E446A0E7684B}"/>
            </a:ext>
          </a:extLst>
        </cdr:cNvPr>
        <cdr:cNvSpPr txBox="1"/>
      </cdr:nvSpPr>
      <cdr:spPr>
        <a:xfrm xmlns:a="http://schemas.openxmlformats.org/drawingml/2006/main">
          <a:off x="5486400" y="4740274"/>
          <a:ext cx="2438400" cy="669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0.61404</cdr:x>
      <cdr:y>0.13283</cdr:y>
    </cdr:from>
    <cdr:to>
      <cdr:x>0.97368</cdr:x>
      <cdr:y>0.28981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4FC2AD0-D47A-466F-A617-EF59ACF2E573}"/>
            </a:ext>
          </a:extLst>
        </cdr:cNvPr>
        <cdr:cNvSpPr txBox="1"/>
      </cdr:nvSpPr>
      <cdr:spPr>
        <a:xfrm xmlns:a="http://schemas.openxmlformats.org/drawingml/2006/main">
          <a:off x="5334043" y="838199"/>
          <a:ext cx="3124120" cy="99060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The Arkansas Default Rate dropped below the National Average Default Rate in 2021 and 2022.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0.07627</cdr:x>
      <cdr:y>0.69692</cdr:y>
    </cdr:from>
    <cdr:to>
      <cdr:x>0.17291</cdr:x>
      <cdr:y>0.75061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BCDBCBD-5962-9C8C-E2FD-697369A79B61}"/>
            </a:ext>
          </a:extLst>
        </cdr:cNvPr>
        <cdr:cNvSpPr txBox="1"/>
      </cdr:nvSpPr>
      <cdr:spPr>
        <a:xfrm xmlns:a="http://schemas.openxmlformats.org/drawingml/2006/main">
          <a:off x="685800" y="4278923"/>
          <a:ext cx="868948" cy="329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5.5%</a:t>
          </a:r>
        </a:p>
      </cdr:txBody>
    </cdr:sp>
  </cdr:relSizeAnchor>
  <cdr:relSizeAnchor xmlns:cdr="http://schemas.openxmlformats.org/drawingml/2006/chartDrawing">
    <cdr:from>
      <cdr:x>0.26271</cdr:x>
      <cdr:y>0.70742</cdr:y>
    </cdr:from>
    <cdr:to>
      <cdr:x>0.35817</cdr:x>
      <cdr:y>0.77454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BCCD164-81FE-86D2-04C3-181282AC3A05}"/>
            </a:ext>
          </a:extLst>
        </cdr:cNvPr>
        <cdr:cNvSpPr txBox="1"/>
      </cdr:nvSpPr>
      <cdr:spPr>
        <a:xfrm xmlns:a="http://schemas.openxmlformats.org/drawingml/2006/main">
          <a:off x="2362200" y="4343413"/>
          <a:ext cx="858321" cy="412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5.5%</a:t>
          </a:r>
        </a:p>
      </cdr:txBody>
    </cdr:sp>
  </cdr:relSizeAnchor>
  <cdr:relSizeAnchor xmlns:cdr="http://schemas.openxmlformats.org/drawingml/2006/chartDrawing">
    <cdr:from>
      <cdr:x>0.44915</cdr:x>
      <cdr:y>0.70742</cdr:y>
    </cdr:from>
    <cdr:to>
      <cdr:x>0.56289</cdr:x>
      <cdr:y>0.77138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90C6365-53EC-49D7-A498-78162F7BC7B2}"/>
            </a:ext>
          </a:extLst>
        </cdr:cNvPr>
        <cdr:cNvSpPr txBox="1"/>
      </cdr:nvSpPr>
      <cdr:spPr>
        <a:xfrm xmlns:a="http://schemas.openxmlformats.org/drawingml/2006/main">
          <a:off x="4038601" y="4343413"/>
          <a:ext cx="1022682" cy="392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7.05%</a:t>
          </a:r>
        </a:p>
      </cdr:txBody>
    </cdr:sp>
  </cdr:relSizeAnchor>
  <cdr:relSizeAnchor xmlns:cdr="http://schemas.openxmlformats.org/drawingml/2006/chartDrawing">
    <cdr:from>
      <cdr:x>0.64407</cdr:x>
      <cdr:y>0.70933</cdr:y>
    </cdr:from>
    <cdr:to>
      <cdr:x>0.75766</cdr:x>
      <cdr:y>0.78695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EAB4176-7AED-33A8-FA70-3B4F663C29C7}"/>
            </a:ext>
          </a:extLst>
        </cdr:cNvPr>
        <cdr:cNvSpPr txBox="1"/>
      </cdr:nvSpPr>
      <cdr:spPr>
        <a:xfrm xmlns:a="http://schemas.openxmlformats.org/drawingml/2006/main">
          <a:off x="5791201" y="4355124"/>
          <a:ext cx="1021376" cy="476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8.05%</a:t>
          </a:r>
        </a:p>
      </cdr:txBody>
    </cdr:sp>
  </cdr:relSizeAnchor>
  <cdr:relSizeAnchor xmlns:cdr="http://schemas.openxmlformats.org/drawingml/2006/chartDrawing">
    <cdr:from>
      <cdr:x>0.83898</cdr:x>
      <cdr:y>0.70933</cdr:y>
    </cdr:from>
    <cdr:to>
      <cdr:x>0.95155</cdr:x>
      <cdr:y>0.79936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53894EA-4396-962E-6254-ED98B977DA65}"/>
            </a:ext>
          </a:extLst>
        </cdr:cNvPr>
        <cdr:cNvSpPr txBox="1"/>
      </cdr:nvSpPr>
      <cdr:spPr>
        <a:xfrm xmlns:a="http://schemas.openxmlformats.org/drawingml/2006/main">
          <a:off x="7543800" y="4355123"/>
          <a:ext cx="1012157" cy="552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8.05%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r">
              <a:defRPr sz="1200"/>
            </a:lvl1pPr>
          </a:lstStyle>
          <a:p>
            <a:fld id="{9B7805A0-B5E9-4D6E-813D-E107430ED66B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4" tIns="46268" rIns="92534" bIns="462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</p:spPr>
        <p:txBody>
          <a:bodyPr vert="horz" lIns="92534" tIns="46268" rIns="92534" bIns="462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r">
              <a:defRPr sz="1200"/>
            </a:lvl1pPr>
          </a:lstStyle>
          <a:p>
            <a:fld id="{8C879A31-02A3-4563-AD47-1C5D1CDE8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7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15?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21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26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44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76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3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2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36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85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4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1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79A31-02A3-4563-AD47-1C5D1CDE816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90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79A31-02A3-4563-AD47-1C5D1CDE8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1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79A31-02A3-4563-AD47-1C5D1CDE81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7F32-D8E0-4AA8-8213-E20D45F5E842}" type="datetime1">
              <a:rPr lang="en-US" smtClean="0">
                <a:solidFill>
                  <a:srgbClr val="D4D2D0">
                    <a:shade val="50000"/>
                    <a:satMod val="200000"/>
                  </a:srgbClr>
                </a:solidFill>
              </a:rPr>
              <a:pPr/>
              <a:t>3/25/2024</a:t>
            </a:fld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mtClean="0">
                <a:solidFill>
                  <a:srgbClr val="D4D2D0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CE0B-069C-4E82-9399-8C854D061C68}" type="datetime1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3/25/2024</a:t>
            </a:fld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sz="100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2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C3F-9155-493D-B379-E2819FEFD9B3}" type="datetime1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3/25/2024</a:t>
            </a:fld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sz="100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7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F120-B13B-4040-9C50-5266E2176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944B1-3D11-49AC-99B6-EB5EE135D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CDE4-D8C5-449B-99A5-F58AC9C9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195AC-F7C5-4789-B0F6-1DA18756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52C52-88DF-4DBC-AB35-12CB391E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3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B77F-6F43-42F9-B92B-214D01C9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4B746-4C81-42A0-961C-1EF5EA1C3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C0809-0289-43CC-ABF3-804DE50D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730CC-9A20-4EBE-889A-7938073F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F968D-50D8-4493-A7C7-DE19E75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7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0416-69A3-49CF-AE05-45F294DC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9EDBF-C3A1-421C-BDF8-99306BC87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0F61-6383-4F51-B2AF-9037A04C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A672-8158-4892-959F-DD5AC3E6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73297-C153-4379-A1BE-D557111D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AFA5-7D49-4521-8B69-5DF5A108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4B41-8079-496B-A44D-61C1AC28F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F19D-4F8A-4034-BA4B-BA017810F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0E4D1-E992-4FC6-BD71-D0CAAE89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91819-17F8-4F2C-862C-50FCCB36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29E9C-3331-4CFB-A57E-2024EC88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3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D12C-7B60-4E93-AA89-A2EDC63D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B7B1D-55F1-4079-94E0-3EA78D20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D3DE0-B6FD-4DB1-A371-69528D6E6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8C934-A34D-4854-82A5-A0C63BA68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BE690-D3BB-4A84-A2AD-BD2BCD401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911C8-D31F-4E75-87F6-0A9F7A6F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2ABBD-5900-434E-A2EC-7C2CCF6C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6E8B7-F51A-464A-9348-DFC63DEF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30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EA6E-9435-4F79-9BD9-00EE29ED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EFB20-6593-4F5A-BC54-399F46D0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5CA35-4394-4B0A-9ABD-491542E6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86353-B3C0-400C-BB84-9B7ACED0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26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18058-6ABA-4D62-B949-5671712B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A5AB1-1490-4959-899E-4E1F9A6B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4B2D9-EB74-45EC-97C1-5343B3CC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29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A4D8-73B9-4AE2-B001-4936BCB2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141FA-8F72-4047-BA67-1CE6370F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43504-60F2-4B9D-8E35-757D118F3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4D0F2-1ED4-46E9-B05A-CF5215E5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7AAC7-D9B1-4460-A508-7536B743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AE8CA-A67D-4681-A993-33509B66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325A-7234-4442-A1B9-4B1A143D455A}" type="datetime1">
              <a:rPr lang="en-US" smtClean="0">
                <a:solidFill>
                  <a:srgbClr val="D4D2D0">
                    <a:shade val="50000"/>
                    <a:satMod val="200000"/>
                  </a:srgbClr>
                </a:solidFill>
              </a:rPr>
              <a:pPr/>
              <a:t>3/25/2024</a:t>
            </a:fld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>
                <a:solidFill>
                  <a:srgbClr val="D4D2D0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5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776A-99C2-4D3D-AA25-C824338E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4B6AA-BC4C-464F-8E27-DDED2DAC4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EB84-4117-47EE-828B-C23E3BB4D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A342B-254F-46C7-9292-AFC41CB2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8B378-3E1E-4A97-9010-628FADA3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59DE0-4873-493F-B3C7-614600F2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DD12-1CE8-4AA9-9F31-BBE526D5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B1D99-4B10-419D-B8B8-045F45CD6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6E13D-B4B2-4970-982D-395196F2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B109E-21EA-473C-8065-F789271E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C92CC-085B-4D13-BD1C-46F0539B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5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2767D-C06C-4AA8-812A-C24A05B48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01766-3205-4F39-9099-F9874EB5C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403B-8C26-4C27-A35E-B8E6155D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862A9-D183-45B4-ADD3-13C2472E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13708-3A12-42CB-8A66-6E466B1C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28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EC96-4A00-6FF2-63E8-DED5D2EB7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B53B9-BA78-0BE1-934E-CCFD2E885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3D8E6-E046-5E2B-D1A5-9028712A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637C-67E9-929E-4CF6-A13BCA06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6C766-86B6-D4AF-5443-6D3D0450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1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FB29-ECC1-6B30-FDBD-BF553CE1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069BF-0526-EC9A-5C8C-BE1355CE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A30E7-2F00-A9C9-6F4E-D5F94C2B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06992-85FB-F9F0-5629-0CC0C996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3D29-60BF-0E83-D6B6-E1BAC03B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03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3278-C594-3CA2-E07E-1767B67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01DD5-8519-C535-ED89-CD5788962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88D34-94E5-42CC-9ED7-78380678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135-36F2-5FD2-D9EC-022AF7BB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03605-F5EE-C7C9-54FE-C5E79F43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43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BFDC-1170-D27D-7D99-C6995380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6D900-CDF1-E437-9CA6-D056007C2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714F-D2FA-927C-7488-69B952C14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07FBC-9234-8504-1417-BBCBE87D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B2F1A-1E4D-D923-A003-0E1CB239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32013-E86E-3274-EE87-2C2B73A4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5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BA6D-E9C9-4533-CC3A-79FBC2CB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5DFE4-6934-E354-D275-A4926A062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5C347-394A-3670-3039-D3BDD50C9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20204-DB04-73CC-19FF-542BD6E7C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1C4AA-3C4E-3FF3-0E01-3FC70FFB7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C91EC-D895-5C77-361A-4127B009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216141-6EA8-CB33-A28E-6ADDAEB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DCEEA-AAB0-11BF-D81E-A10301E6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6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7CB6-FC9D-E861-9035-CD8515C3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0DF8D-AB94-0A03-D24E-92ACECA4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4D2F7-F2FB-431F-01FC-21BDC292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358B0-5BED-F4E5-40FA-7B621BA6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02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7B60F-EE4F-F2B6-DDD9-F7329F1F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CE1D29-7E1C-2C91-A57E-0EE8BF34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8D7FC-A1DF-8677-9CBB-CD3F0EC3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1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AECA-CE54-4941-9676-C00B3384D37A}" type="datetime1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3/25/2024</a:t>
            </a:fld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sz="100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85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2833-7036-162E-6878-79CFA63B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FD02-6036-3894-F015-B20DE15CE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91C3D-AB21-28E8-C761-DFC1BA12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C3F6C-E38A-4041-2E56-C4F5D83D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0D8A9-3730-2CE5-FFA5-4B8F819A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6BC7C-3FC8-6A45-6FC3-3E833C67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2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81DF-B11A-79CE-B2F2-2C45B96D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34919-C612-909A-EB3D-632328764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9AD87-43EE-1B56-89E5-06B985233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6FE53-C4F5-300B-C2C6-5220C9CB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5C5E2-8A50-FDC2-6339-5A6F9DBA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2B881-CE01-4D6E-C8CD-331C1556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2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024A-6785-03D9-C51D-2E13FFF8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46D05-3C53-838C-859A-610077A6F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ECE96-2B32-1BE8-387A-8B54B450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75376-56D6-4770-BDC3-17E050B9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1CC40-1CAA-95E9-A97C-38FA540E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6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3B0D4-A3BE-8D61-4CB7-05A77E209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CBF8C-9188-761E-5601-C42F0D496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2467D-70E5-3B3E-93E4-1E5D3F9A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9EAF0-4864-9622-B5D9-8ECCCD6E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F225E-4F74-6A7E-1155-4D507AD1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0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F8EE-3D45-4D0D-83D1-A6595B8FC528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41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13C8-384F-4D9D-BD36-D198DE5AB07A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6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172D-9C32-464C-A595-6581935727AA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4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281C-B44F-4F56-8FB3-6ABCDD6ED438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77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340E-69F6-4176-802E-F78018497403}" type="datetime1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8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0E6-4BAD-435D-85C8-8579D41DE8F3}" type="datetime1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0267-41BC-45B5-9975-E64DF2708B06}" type="datetime1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3/25/2024</a:t>
            </a:fld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sz="100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10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625D-DAB7-429F-B1A0-6CD356DC233D}" type="datetime1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2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19A-6426-456A-B99C-58F28B76EAA8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84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0AA6-FED9-494B-B3C1-8BC02E680939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15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02CE-C688-4F7F-9F78-C3D8FB930A5F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7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ED36-9938-42C8-BCDB-4027C0D1548C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92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F8EE-3D45-4D0D-83D1-A6595B8FC528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01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13C8-384F-4D9D-BD36-D198DE5AB07A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3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172D-9C32-464C-A595-6581935727AA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1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281C-B44F-4F56-8FB3-6ABCDD6ED438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30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340E-69F6-4176-802E-F78018497403}" type="datetime1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0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BEEE-095B-4950-A0CA-80B4558C3870}" type="datetime1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3/25/2024</a:t>
            </a:fld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sz="100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342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0E6-4BAD-435D-85C8-8579D41DE8F3}" type="datetime1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3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625D-DAB7-429F-B1A0-6CD356DC233D}" type="datetime1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8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19A-6426-456A-B99C-58F28B76EAA8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83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0AA6-FED9-494B-B3C1-8BC02E680939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3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02CE-C688-4F7F-9F78-C3D8FB930A5F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38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ED36-9938-42C8-BCDB-4027C0D1548C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5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46C-BF80-4E8B-AEF2-9672B3F34545}" type="datetime1">
              <a:rPr lang="en-US" smtClean="0">
                <a:solidFill>
                  <a:srgbClr val="D4D2D0">
                    <a:shade val="50000"/>
                    <a:satMod val="200000"/>
                  </a:srgbClr>
                </a:solidFill>
              </a:rPr>
              <a:pPr/>
              <a:t>3/25/2024</a:t>
            </a:fld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>
                <a:solidFill>
                  <a:srgbClr val="D4D2D0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9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3182-F2E4-4C7E-8D06-15BB9140EF00}" type="datetime1">
              <a:rPr lang="en-US" smtClean="0">
                <a:solidFill>
                  <a:srgbClr val="D4D2D0">
                    <a:shade val="50000"/>
                    <a:satMod val="200000"/>
                  </a:srgbClr>
                </a:solidFill>
              </a:rPr>
              <a:pPr/>
              <a:t>3/25/2024</a:t>
            </a:fld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>
                <a:solidFill>
                  <a:srgbClr val="D4D2D0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0753-322D-4C0B-9404-08C9F639D16D}" type="datetime1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3/25/2024</a:t>
            </a:fld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sz="100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D1EE-F33B-4150-A22F-E5878DE5666C}" type="datetime1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3/25/2024</a:t>
            </a:fld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sz="100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7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ADEE-4DCC-40AA-8CBE-A173380833E6}" type="datetime1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3/25/2024</a:t>
            </a:fld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3AF2-DCC4-4842-96BC-1B9869901C37}" type="slidenum">
              <a:rPr lang="en-US" sz="1000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sz="100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7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691FE-28D6-4C4D-A859-1F69BE18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F161D-9A5E-4634-84D7-EB35A74D3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E4C6D-BAD4-4349-A636-F8D9B684C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2998-A826-4D40-96F2-033D0A44E73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B8AD5-81B2-44A0-B7BA-6004D3865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1403-9AAA-4682-B2B7-273A261E3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9E2E-46E1-4661-92B1-87494ACC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1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3514E4-3A6F-5C87-6F08-924DA1F4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7B752-1B3C-FF61-8762-E2427B76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B052-3F72-F487-A8E8-D8EB5E0AF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C5BE2-0A82-49E2-B540-D63CAD3C39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474-D203-E42D-EE3E-12E792DC4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39384-7528-D1D2-7315-4FAB0374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93D6-6DA7-4C15-983B-EA7BD61C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3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73414-C865-45ED-B53D-A072BBD4FD26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73414-C865-45ED-B53D-A072BBD4FD26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90DE-F527-4539-A5E1-550D6B0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earing graduation caps and gowns&#10;&#10;Description automatically generated with medium confidence">
            <a:extLst>
              <a:ext uri="{FF2B5EF4-FFF2-40B4-BE49-F238E27FC236}">
                <a16:creationId xmlns:a16="http://schemas.microsoft.com/office/drawing/2014/main" id="{0792E400-6556-4F6F-8EAB-FA7334FA6A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6" b="3446"/>
          <a:stretch/>
        </p:blipFill>
        <p:spPr>
          <a:xfrm>
            <a:off x="-1" y="0"/>
            <a:ext cx="9144000" cy="51149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74171B-BDF4-4F39-BB0C-D1E24F05E626}"/>
              </a:ext>
            </a:extLst>
          </p:cNvPr>
          <p:cNvSpPr/>
          <p:nvPr/>
        </p:nvSpPr>
        <p:spPr>
          <a:xfrm>
            <a:off x="-17489" y="3235919"/>
            <a:ext cx="4132290" cy="1290849"/>
          </a:xfrm>
          <a:prstGeom prst="roundRect">
            <a:avLst/>
          </a:prstGeom>
          <a:solidFill>
            <a:srgbClr val="00499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3506D10-51C5-4460-9044-190C83D27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2" y="3473227"/>
            <a:ext cx="3735064" cy="898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01BF-7490-4B08-86C5-30DD91D6B055}"/>
              </a:ext>
            </a:extLst>
          </p:cNvPr>
          <p:cNvSpPr/>
          <p:nvPr/>
        </p:nvSpPr>
        <p:spPr>
          <a:xfrm>
            <a:off x="-1" y="5355330"/>
            <a:ext cx="1752601" cy="1362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i="1" dirty="0">
              <a:solidFill>
                <a:srgbClr val="C00000"/>
              </a:solidFill>
              <a:latin typeface="OCR A Extended" panose="02010509020102010303" pitchFamily="50" charset="0"/>
              <a:ea typeface="STHupo" panose="020B0503020204020204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D3D7D-C146-7154-19C5-0BFEA870B299}"/>
              </a:ext>
            </a:extLst>
          </p:cNvPr>
          <p:cNvSpPr txBox="1"/>
          <p:nvPr/>
        </p:nvSpPr>
        <p:spPr>
          <a:xfrm>
            <a:off x="4730582" y="5499066"/>
            <a:ext cx="365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A Division of the Arkansas Development Finance Authority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0A70A3-FA8E-4B1A-0EEB-9D8F91EA9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444169"/>
            <a:ext cx="3657600" cy="1152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E142BA-FFC8-83C4-999F-19F946FB7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396" y="5989806"/>
            <a:ext cx="2456396" cy="5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3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8F8339-0150-7836-9B27-F28726ADDC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50,000 Booklets Printed Annually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Distributed to students through high school counselors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Spanish version available online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627CA-E00F-D692-F509-18407423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737" y="6423025"/>
            <a:ext cx="5786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EF90DE-F527-4539-A5E1-550D6B049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B8130-7173-ABB7-A8A1-E337E838F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493" y="297594"/>
            <a:ext cx="4748888" cy="611893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4047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4E8537A6-60D4-D3C9-65F2-A6A02E12E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585D2-698B-42D2-BD2B-B3340E6D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008"/>
            <a:ext cx="7886700" cy="4818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Student Loan Debt Statistics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0D1400-9E09-4A42-92D1-0426731E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EF90DE-F527-4539-A5E1-550D6B049B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FE11F2A6-7061-6FA1-C166-917AE82A2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702877"/>
              </p:ext>
            </p:extLst>
          </p:nvPr>
        </p:nvGraphicFramePr>
        <p:xfrm>
          <a:off x="628650" y="870333"/>
          <a:ext cx="7886700" cy="585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160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B843-B4D5-4FEB-8B6E-58E0A4E213D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2638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137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F7D2-7859-48B8-ABBC-683C3780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2" y="228600"/>
            <a:ext cx="1676400" cy="497616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Federal Student Loan Volume</a:t>
            </a:r>
            <a:br>
              <a:rPr lang="en-US" dirty="0">
                <a:solidFill>
                  <a:prstClr val="black"/>
                </a:solidFill>
              </a:rPr>
            </a:br>
            <a:br>
              <a:rPr lang="en-US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Academic Year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2022-23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48C85-E48D-4169-B77B-36602247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457450" cy="365125"/>
          </a:xfrm>
        </p:spPr>
        <p:txBody>
          <a:bodyPr/>
          <a:lstStyle/>
          <a:p>
            <a:fld id="{66C9E71F-78A0-4868-970E-5692D76DECFE}" type="slidenum">
              <a:rPr lang="en-US" smtClean="0">
                <a:solidFill>
                  <a:srgbClr val="D4D2D0">
                    <a:shade val="50000"/>
                    <a:satMod val="200000"/>
                  </a:srgbClr>
                </a:solidFill>
              </a:rPr>
              <a:pPr/>
              <a:t>13</a:t>
            </a:fld>
            <a:endParaRPr lang="en-US">
              <a:solidFill>
                <a:srgbClr val="D4D2D0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00A2C-6F98-1E08-3AB2-923963F5F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08" y="0"/>
            <a:ext cx="7253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4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2149474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4890"/>
                </a:solidFill>
                <a:latin typeface="+mn-lt"/>
              </a:rPr>
              <a:t>Average FEDERAL Student Loan Debt </a:t>
            </a:r>
            <a:br>
              <a:rPr lang="en-US" sz="2800" b="1" dirty="0">
                <a:solidFill>
                  <a:srgbClr val="004890"/>
                </a:solidFill>
                <a:latin typeface="+mn-lt"/>
              </a:rPr>
            </a:br>
            <a:r>
              <a:rPr lang="en-US" sz="2800" b="1" dirty="0">
                <a:solidFill>
                  <a:srgbClr val="004890"/>
                </a:solidFill>
                <a:latin typeface="+mn-lt"/>
              </a:rPr>
              <a:t>Per Borrower</a:t>
            </a:r>
            <a:br>
              <a:rPr lang="en-US" sz="2800" b="1" dirty="0">
                <a:solidFill>
                  <a:srgbClr val="004890"/>
                </a:solidFill>
                <a:latin typeface="+mn-lt"/>
              </a:rPr>
            </a:br>
            <a:br>
              <a:rPr lang="en-US" sz="2800" b="1" dirty="0">
                <a:solidFill>
                  <a:srgbClr val="004890"/>
                </a:solidFill>
                <a:latin typeface="+mn-lt"/>
              </a:rPr>
            </a:br>
            <a:r>
              <a:rPr lang="en-US" sz="2800" dirty="0">
                <a:solidFill>
                  <a:srgbClr val="004890"/>
                </a:solidFill>
                <a:latin typeface="+mn-lt"/>
              </a:rPr>
              <a:t>Prior to 2023-24 Academic Year</a:t>
            </a:r>
            <a:endParaRPr lang="en-US" sz="28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43200"/>
            <a:ext cx="7910008" cy="388620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srgbClr val="004890"/>
                </a:solidFill>
              </a:rPr>
              <a:t>			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srgbClr val="004890"/>
                </a:solidFill>
              </a:rPr>
              <a:t>United States:			$37,718	</a:t>
            </a:r>
          </a:p>
          <a:p>
            <a:endParaRPr lang="en-US" dirty="0">
              <a:solidFill>
                <a:srgbClr val="00489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srgbClr val="C00000"/>
                </a:solidFill>
              </a:rPr>
              <a:t>State of Arkansas:		$33,508</a:t>
            </a:r>
            <a:endParaRPr lang="en-US" sz="3600" dirty="0">
              <a:solidFill>
                <a:srgbClr val="004890"/>
              </a:solidFill>
            </a:endParaRPr>
          </a:p>
          <a:p>
            <a:pPr lvl="1"/>
            <a:r>
              <a:rPr lang="en-US" sz="2800" dirty="0">
                <a:solidFill>
                  <a:srgbClr val="004890"/>
                </a:solidFill>
              </a:rPr>
              <a:t>399,000 Borrowers</a:t>
            </a:r>
          </a:p>
          <a:p>
            <a:pPr lvl="1"/>
            <a:r>
              <a:rPr lang="en-US" sz="2800" dirty="0">
                <a:solidFill>
                  <a:srgbClr val="004890"/>
                </a:solidFill>
              </a:rPr>
              <a:t>13% of AR Residents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400" dirty="0">
              <a:solidFill>
                <a:srgbClr val="00489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400" dirty="0">
              <a:solidFill>
                <a:srgbClr val="00489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400" dirty="0">
              <a:solidFill>
                <a:srgbClr val="00489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1C4-FCD9-429E-B0E4-02EE480F51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1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54ACC-1DD1-3F08-DCBC-84F205838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24AF-5A65-5101-124C-947C7F8F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90" y="236393"/>
            <a:ext cx="5915025" cy="51261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Student Loan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208E6-31EB-3FA5-25AD-E577F573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F90DE-F527-4539-A5E1-550D6B049B2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B9A66E-0260-8316-5D55-AED6AA1E4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29806"/>
              </p:ext>
            </p:extLst>
          </p:nvPr>
        </p:nvGraphicFramePr>
        <p:xfrm>
          <a:off x="838196" y="1008452"/>
          <a:ext cx="7391401" cy="19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870">
                  <a:extLst>
                    <a:ext uri="{9D8B030D-6E8A-4147-A177-3AD203B41FA5}">
                      <a16:colId xmlns:a16="http://schemas.microsoft.com/office/drawing/2014/main" val="3459096814"/>
                    </a:ext>
                  </a:extLst>
                </a:gridCol>
                <a:gridCol w="1836301">
                  <a:extLst>
                    <a:ext uri="{9D8B030D-6E8A-4147-A177-3AD203B41FA5}">
                      <a16:colId xmlns:a16="http://schemas.microsoft.com/office/drawing/2014/main" val="1464269070"/>
                    </a:ext>
                  </a:extLst>
                </a:gridCol>
                <a:gridCol w="1761230">
                  <a:extLst>
                    <a:ext uri="{9D8B030D-6E8A-4147-A177-3AD203B41FA5}">
                      <a16:colId xmlns:a16="http://schemas.microsoft.com/office/drawing/2014/main" val="1187862743"/>
                    </a:ext>
                  </a:extLst>
                </a:gridCol>
              </a:tblGrid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Federal Direct Loans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Interest Rate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Origination Fee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90422"/>
                  </a:ext>
                </a:extLst>
              </a:tr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Subsidized and Unsub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5.50%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1.06%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0663424"/>
                  </a:ext>
                </a:extLst>
              </a:tr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Graduate &amp; Profess. Unsub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7.05%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1.06%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290881"/>
                  </a:ext>
                </a:extLst>
              </a:tr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Parent PLUS &amp; Grad PLUS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8.05%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4.23%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39464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7F446A-4AF4-1144-8CA9-FB7CB0FCD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04611"/>
              </p:ext>
            </p:extLst>
          </p:nvPr>
        </p:nvGraphicFramePr>
        <p:xfrm>
          <a:off x="838197" y="3429000"/>
          <a:ext cx="7391401" cy="148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871">
                  <a:extLst>
                    <a:ext uri="{9D8B030D-6E8A-4147-A177-3AD203B41FA5}">
                      <a16:colId xmlns:a16="http://schemas.microsoft.com/office/drawing/2014/main" val="3459096814"/>
                    </a:ext>
                  </a:extLst>
                </a:gridCol>
                <a:gridCol w="1836300">
                  <a:extLst>
                    <a:ext uri="{9D8B030D-6E8A-4147-A177-3AD203B41FA5}">
                      <a16:colId xmlns:a16="http://schemas.microsoft.com/office/drawing/2014/main" val="1464269070"/>
                    </a:ext>
                  </a:extLst>
                </a:gridCol>
                <a:gridCol w="1761230">
                  <a:extLst>
                    <a:ext uri="{9D8B030D-6E8A-4147-A177-3AD203B41FA5}">
                      <a16:colId xmlns:a16="http://schemas.microsoft.com/office/drawing/2014/main" val="1187862743"/>
                    </a:ext>
                  </a:extLst>
                </a:gridCol>
              </a:tblGrid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Arkansas Education Loans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Interest Rate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Origination Fee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8490422"/>
                  </a:ext>
                </a:extLst>
              </a:tr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Student Loans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2.95% - 6.42%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0663424"/>
                  </a:ext>
                </a:extLst>
              </a:tr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Family/Parent Loans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2.95% - 6.55%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990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29088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588CF7-66D3-1C8C-D874-58FDD500B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34691"/>
              </p:ext>
            </p:extLst>
          </p:nvPr>
        </p:nvGraphicFramePr>
        <p:xfrm>
          <a:off x="838200" y="5359941"/>
          <a:ext cx="7391401" cy="113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322">
                  <a:extLst>
                    <a:ext uri="{9D8B030D-6E8A-4147-A177-3AD203B41FA5}">
                      <a16:colId xmlns:a16="http://schemas.microsoft.com/office/drawing/2014/main" val="3459096814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1464269070"/>
                    </a:ext>
                  </a:extLst>
                </a:gridCol>
                <a:gridCol w="1761229">
                  <a:extLst>
                    <a:ext uri="{9D8B030D-6E8A-4147-A177-3AD203B41FA5}">
                      <a16:colId xmlns:a16="http://schemas.microsoft.com/office/drawing/2014/main" val="1187862743"/>
                    </a:ext>
                  </a:extLst>
                </a:gridCol>
              </a:tblGrid>
              <a:tr h="5677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National For-Profit Loans</a:t>
                      </a:r>
                    </a:p>
                  </a:txBody>
                  <a:tcPr anchor="ctr">
                    <a:solidFill>
                      <a:srgbClr val="5FC1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Interest Rate</a:t>
                      </a:r>
                    </a:p>
                  </a:txBody>
                  <a:tcPr anchor="ctr">
                    <a:solidFill>
                      <a:srgbClr val="5FC1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Origination Fee</a:t>
                      </a:r>
                    </a:p>
                  </a:txBody>
                  <a:tcPr anchor="ctr">
                    <a:solidFill>
                      <a:srgbClr val="5FC1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90422"/>
                  </a:ext>
                </a:extLst>
              </a:tr>
              <a:tr h="56779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Private Student Loans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4.44% – 15.49%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rgbClr val="004990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06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8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EF53F4-911F-F897-5A00-233E86AD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Total Federal Student Loan Debt in AR by 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14B768-E9B1-4C9D-A1F3-B4AA7B36A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394405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757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A3EFA-46CF-C9BA-1A51-D362C805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29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Number of Arkansans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with Federal Student Loan Debt by Age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F5D7A8D-E280-4425-83F7-C6CBA913B17A}"/>
              </a:ext>
            </a:extLst>
          </p:cNvPr>
          <p:cNvGraphicFramePr>
            <a:graphicFrameLocks/>
          </p:cNvGraphicFramePr>
          <p:nvPr/>
        </p:nvGraphicFramePr>
        <p:xfrm>
          <a:off x="0" y="1295399"/>
          <a:ext cx="9144000" cy="556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F5D7A8D-E280-4425-83F7-C6CBA913B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767613"/>
              </p:ext>
            </p:extLst>
          </p:nvPr>
        </p:nvGraphicFramePr>
        <p:xfrm>
          <a:off x="0" y="1295398"/>
          <a:ext cx="9144000" cy="556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206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BBBA-908D-AF9E-E7B5-DAABE799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1"/>
            <a:ext cx="78867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Average Federal Student Loan Debt in AR by Age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CA1E85-63DD-8844-F575-90DFFA899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409506"/>
              </p:ext>
            </p:extLst>
          </p:nvPr>
        </p:nvGraphicFramePr>
        <p:xfrm>
          <a:off x="0" y="11430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525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268B0-E324-23CA-6913-64A05C66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6"/>
            <a:ext cx="7886700" cy="1098350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dirty="0"/>
              <a:t>Federal Direct Student Loan Volume by Loan Type</a:t>
            </a:r>
            <a:br>
              <a:rPr lang="en-US" sz="2000" dirty="0"/>
            </a:br>
            <a:r>
              <a:rPr lang="en-US" sz="1400" dirty="0"/>
              <a:t>Loans Made Through Arkansas Higher Education Institutions – Award Year 2022-23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A0BC824-FA46-99CA-C32C-013B2C5F4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026027"/>
              </p:ext>
            </p:extLst>
          </p:nvPr>
        </p:nvGraphicFramePr>
        <p:xfrm>
          <a:off x="152400" y="521677"/>
          <a:ext cx="8991600" cy="613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571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63E3C8-90F7-2EC7-15BE-A4A5C1DD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377" y="5037170"/>
            <a:ext cx="1781175" cy="167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5585D2-698B-42D2-BD2B-B3340E6D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2" y="298874"/>
            <a:ext cx="7737116" cy="645426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rgbClr val="014A9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Who is the Arkansas Student Loan Authority?</a:t>
            </a:r>
            <a:endParaRPr lang="en-US" sz="3200" b="1" i="1" dirty="0">
              <a:solidFill>
                <a:srgbClr val="014A9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0D1400-9E09-4A42-92D1-0426731E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F90DE-F527-4539-A5E1-550D6B049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17C78-88DE-43A8-8277-30B7364D3588}"/>
              </a:ext>
            </a:extLst>
          </p:cNvPr>
          <p:cNvSpPr txBox="1"/>
          <p:nvPr/>
        </p:nvSpPr>
        <p:spPr>
          <a:xfrm>
            <a:off x="476448" y="1112037"/>
            <a:ext cx="767029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14A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ASLA: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state government agency established in 1977 by the Arkansas General Assembly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Became a Division of the Arkansas Development Finance Authority in 2017   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(Department of Commerce)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US" sz="2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Financially self-sustaining / No state revenue received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US" sz="2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Issues revenue bonds for funding 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ASLA Purposes:</a:t>
            </a:r>
          </a:p>
          <a:p>
            <a:pPr marL="1143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promote access to and information about higher 	education funding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provide the most affordable student loan funding              	 </a:t>
            </a:r>
            <a:r>
              <a:rPr lang="en-US" sz="2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available to Arkansas families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63F31-3C12-4F3A-89AB-76EC0B978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718" y="5155124"/>
            <a:ext cx="1440492" cy="1440492"/>
          </a:xfrm>
          <a:prstGeom prst="ellipse">
            <a:avLst/>
          </a:prstGeom>
          <a:ln w="76200">
            <a:solidFill>
              <a:srgbClr val="C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758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67725-A882-7B6E-EF35-0BB10ED6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7757"/>
            <a:ext cx="8839200" cy="62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95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EF72-AF75-B52E-0318-8588EDE6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382000" cy="3733800"/>
          </a:xfrm>
        </p:spPr>
        <p:txBody>
          <a:bodyPr>
            <a:normAutofit/>
          </a:bodyPr>
          <a:lstStyle/>
          <a:p>
            <a:r>
              <a:rPr lang="en-US" b="1" dirty="0"/>
              <a:t>COVID Payment Pause:   MAR 2020 - AUG 2023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Payment “On Ramp”:  	 SEP 2023 – AUG 2024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2400" b="1" dirty="0"/>
              <a:t>Automatic Forbearance/Deferment if Delinquent</a:t>
            </a:r>
            <a:br>
              <a:rPr lang="en-US" b="1" dirty="0"/>
            </a:br>
            <a:br>
              <a:rPr lang="en-US" b="1" dirty="0"/>
            </a:br>
            <a:br>
              <a:rPr lang="en-US" dirty="0"/>
            </a:br>
            <a:r>
              <a:rPr lang="en-US" b="1" dirty="0"/>
              <a:t>No Student Loan Defaults Until JUN 2026??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BD6BD-66F5-B7E6-3280-4CA8EDD19DAC}"/>
              </a:ext>
            </a:extLst>
          </p:cNvPr>
          <p:cNvSpPr txBox="1"/>
          <p:nvPr/>
        </p:nvSpPr>
        <p:spPr>
          <a:xfrm>
            <a:off x="685800" y="457200"/>
            <a:ext cx="7467600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From COVID to Post-COVID </a:t>
            </a:r>
          </a:p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Return to Repayment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82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3F95-A5CC-0D87-9F69-A93E890C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6858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Student Loan Forgiveness under President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55BE-31F3-A2E4-75DC-E9C466D7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54102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June 2023 – </a:t>
            </a:r>
          </a:p>
          <a:p>
            <a:pPr marL="0" indent="0">
              <a:buNone/>
            </a:pPr>
            <a:r>
              <a:rPr lang="en-US" sz="2400" b="1" dirty="0"/>
              <a:t>	President’s plan to forgive $400 billion blocked by 	U.S. 	Supreme Court </a:t>
            </a:r>
          </a:p>
          <a:p>
            <a:endParaRPr lang="en-US" sz="2400" b="1" dirty="0"/>
          </a:p>
          <a:p>
            <a:r>
              <a:rPr lang="en-US" sz="2400" b="1" dirty="0"/>
              <a:t>March 21, 2024 – White House announcement</a:t>
            </a:r>
          </a:p>
          <a:p>
            <a:endParaRPr lang="en-US" sz="2400" b="1" dirty="0"/>
          </a:p>
          <a:p>
            <a:pPr marL="0" indent="0" algn="ctr">
              <a:buNone/>
            </a:pPr>
            <a:r>
              <a:rPr lang="en-US" sz="2800" b="0" i="0" dirty="0">
                <a:solidFill>
                  <a:srgbClr val="004285"/>
                </a:solidFill>
                <a:effectLst/>
                <a:latin typeface="Georgia" panose="02040502050405020303" pitchFamily="18" charset="0"/>
              </a:rPr>
              <a:t>Biden-Harris Administration Approves Additional $5.8 Billion in Student Debt Relief for 78,000 Public Service Workers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400" b="1" dirty="0"/>
              <a:t>Thru March 2024 </a:t>
            </a:r>
          </a:p>
          <a:p>
            <a:pPr marL="342900" lvl="1" indent="0">
              <a:buNone/>
            </a:pPr>
            <a:r>
              <a:rPr lang="en-US" sz="2400" b="1" dirty="0"/>
              <a:t>Total forgiven = $144 Billion / 4 million borrowers </a:t>
            </a:r>
          </a:p>
          <a:p>
            <a:pPr lvl="2"/>
            <a:r>
              <a:rPr lang="en-US" sz="2100" b="1" dirty="0"/>
              <a:t>Administration changed rules on existing programs</a:t>
            </a:r>
          </a:p>
          <a:p>
            <a:pPr lvl="2"/>
            <a:r>
              <a:rPr lang="en-US" sz="2100" b="1" dirty="0"/>
              <a:t>Many loans were in pipeline to be forgiven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8012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38C1-189A-C502-1C99-2CCACB73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Public Service Loan Forgiveness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November 2020 thru June 2023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AFBFD-01AA-0559-A70D-F8D6D43F4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60" y="1600200"/>
            <a:ext cx="7886700" cy="489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Total For Arkansas:  </a:t>
            </a:r>
            <a:r>
              <a:rPr lang="en-US" sz="2600" b="1" dirty="0"/>
              <a:t>	$400.8 Million</a:t>
            </a:r>
          </a:p>
          <a:p>
            <a:pPr marL="0" indent="0">
              <a:buNone/>
            </a:pPr>
            <a:r>
              <a:rPr lang="en-US" sz="2600" b="1" dirty="0"/>
              <a:t>				5,930 Borrowers</a:t>
            </a:r>
          </a:p>
          <a:p>
            <a:pPr marL="0" indent="0">
              <a:buNone/>
            </a:pPr>
            <a:r>
              <a:rPr lang="en-US" sz="2600" b="1" dirty="0"/>
              <a:t>				Average:  $67,588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Eligibility Requirement:</a:t>
            </a:r>
            <a:r>
              <a:rPr lang="en-US" sz="2600" b="1" dirty="0"/>
              <a:t>  Must make the “equivalent of 120 qualifying payments” 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Eligible employment includes:</a:t>
            </a:r>
            <a:r>
              <a:rPr lang="en-US" sz="2600" b="1" dirty="0"/>
              <a:t>  </a:t>
            </a:r>
          </a:p>
          <a:p>
            <a:pPr marL="0" indent="0">
              <a:buNone/>
            </a:pPr>
            <a:r>
              <a:rPr lang="en-US" sz="2600" b="1" dirty="0"/>
              <a:t>Government agencies, not-for-profits,  K-12 or higher education, healthcare, etc.  </a:t>
            </a:r>
          </a:p>
          <a:p>
            <a:pPr marL="0" indent="0">
              <a:buNone/>
            </a:pPr>
            <a:r>
              <a:rPr lang="en-US" sz="26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74825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6040-76B1-E59A-4126-DC255A12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17526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0" i="0" dirty="0">
                <a:solidFill>
                  <a:srgbClr val="004285"/>
                </a:solidFill>
                <a:effectLst/>
                <a:latin typeface="Georgia" panose="02040502050405020303" pitchFamily="18" charset="0"/>
              </a:rPr>
              <a:t>Biden-Harris Administration Approves $1.2 Billion in Loan Forgiveness for Over 150,000 SAVE Plan Borrowers</a:t>
            </a:r>
            <a:br>
              <a:rPr lang="en-US" sz="3100" b="0" i="0" dirty="0">
                <a:solidFill>
                  <a:srgbClr val="004285"/>
                </a:solidFill>
                <a:effectLst/>
                <a:latin typeface="Georgia" panose="02040502050405020303" pitchFamily="18" charset="0"/>
              </a:rPr>
            </a:br>
            <a:r>
              <a:rPr lang="en-US" sz="2400" i="0" dirty="0">
                <a:effectLst/>
                <a:latin typeface="+mn-lt"/>
              </a:rPr>
              <a:t>February 21, 2024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4F84-2C35-51CF-4F7D-C38450FF0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43200"/>
            <a:ext cx="805815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>
                <a:solidFill>
                  <a:srgbClr val="030A13"/>
                </a:solidFill>
                <a:effectLst/>
                <a:latin typeface="Helvetica Neue"/>
              </a:rPr>
              <a:t>“…</a:t>
            </a:r>
            <a:r>
              <a:rPr lang="en-US" b="1" i="0" dirty="0">
                <a:solidFill>
                  <a:srgbClr val="030A13"/>
                </a:solidFill>
                <a:effectLst/>
                <a:latin typeface="Helvetica Neue"/>
              </a:rPr>
              <a:t>automatically discharge $1.2 billion in loans for nearly 153,000 borrowers who are eligible for the 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Helvetica Neue"/>
              </a:rPr>
              <a:t>shortened time to forgiveness</a:t>
            </a:r>
            <a:r>
              <a:rPr lang="en-US" b="1" i="0" dirty="0">
                <a:solidFill>
                  <a:srgbClr val="030A13"/>
                </a:solidFill>
                <a:effectLst/>
                <a:latin typeface="Helvetica Neue"/>
              </a:rPr>
              <a:t>…”</a:t>
            </a:r>
          </a:p>
          <a:p>
            <a:endParaRPr lang="en-US" dirty="0">
              <a:solidFill>
                <a:srgbClr val="030A13"/>
              </a:solidFill>
              <a:latin typeface="Helvetica Neue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“…</a:t>
            </a:r>
            <a:r>
              <a:rPr lang="en-US" b="1" i="0" dirty="0">
                <a:solidFill>
                  <a:srgbClr val="030A13"/>
                </a:solidFill>
                <a:effectLst/>
                <a:latin typeface="Helvetica Neue"/>
              </a:rPr>
              <a:t>7.5 million borrowers are now enrolled in SAVE, 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030A13"/>
                </a:solidFill>
                <a:effectLst/>
                <a:latin typeface="Helvetica Neue"/>
              </a:rPr>
              <a:t>	4.3 million of whom have a $0 monthly payment</a:t>
            </a: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.”</a:t>
            </a:r>
          </a:p>
          <a:p>
            <a:pPr marL="0" indent="0">
              <a:buNone/>
            </a:pPr>
            <a:endParaRPr lang="en-US" dirty="0">
              <a:solidFill>
                <a:srgbClr val="030A13"/>
              </a:solidFill>
              <a:latin typeface="Helvetica Neue"/>
            </a:endParaRPr>
          </a:p>
          <a:p>
            <a:pPr marL="0" indent="0">
              <a:buNone/>
            </a:pPr>
            <a:endParaRPr lang="en-US" dirty="0">
              <a:solidFill>
                <a:srgbClr val="030A13"/>
              </a:solidFill>
              <a:latin typeface="Helvetica Neue"/>
            </a:endParaRPr>
          </a:p>
          <a:p>
            <a:pPr marL="0" indent="0">
              <a:buNone/>
            </a:pPr>
            <a:r>
              <a:rPr lang="en-US" dirty="0">
                <a:latin typeface="Helvetica Neue"/>
              </a:rPr>
              <a:t>Early </a:t>
            </a:r>
            <a:r>
              <a:rPr lang="en-US" b="1" dirty="0">
                <a:latin typeface="Helvetica Neue"/>
              </a:rPr>
              <a:t>SAVE PLAN </a:t>
            </a:r>
            <a:r>
              <a:rPr lang="en-US" dirty="0">
                <a:latin typeface="Helvetica Neue"/>
              </a:rPr>
              <a:t>Forgiveness in AR: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 	$8.7 Million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							1,190 Borrowers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2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A755-3D2C-7649-516B-EDC61DE1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372350" cy="6096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President Biden’s SAVE Repayment Program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63D71-A5E8-D8E0-4532-8D5EC3854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57847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Lowers monthly payments from 10% of discretionary income to 5%</a:t>
            </a:r>
          </a:p>
          <a:p>
            <a:pPr lvl="1"/>
            <a:r>
              <a:rPr lang="en-US" sz="2000" dirty="0"/>
              <a:t>Graduate debt payments remains at 10% of discretionary income</a:t>
            </a:r>
          </a:p>
          <a:p>
            <a:pPr lvl="1"/>
            <a:endParaRPr lang="en-US" sz="2000" dirty="0"/>
          </a:p>
          <a:p>
            <a:r>
              <a:rPr lang="en-US" sz="2000" dirty="0"/>
              <a:t>Forgiveness provisions: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Implements forgiveness after 10 years for borrowers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with original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balance of $12,000 or less</a:t>
            </a:r>
          </a:p>
          <a:p>
            <a:pPr lvl="1"/>
            <a:r>
              <a:rPr lang="en-US" sz="2000" dirty="0"/>
              <a:t>Original loans between $12,000 and $22,000 eligible for forgiveness on sliding scale from 11 to 19 years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Retains forgiveness after 20 years for borrowers with original balances above $22,000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Highlights -</a:t>
            </a:r>
          </a:p>
          <a:p>
            <a:r>
              <a:rPr lang="en-US" sz="2000" dirty="0"/>
              <a:t>Single borrowers making $30,600 or less will pay $0 monthly</a:t>
            </a:r>
          </a:p>
          <a:p>
            <a:r>
              <a:rPr lang="en-US" sz="2000" dirty="0"/>
              <a:t>Married couples with 2 kids making $62,400 will pay $0 monthly</a:t>
            </a:r>
          </a:p>
          <a:p>
            <a:r>
              <a:rPr lang="en-US" sz="2000" dirty="0"/>
              <a:t>Making $0 monthly payments count towards loan forgiveness </a:t>
            </a:r>
          </a:p>
          <a:p>
            <a:r>
              <a:rPr lang="en-US" sz="2000" dirty="0"/>
              <a:t>Unpaid interest is forgiven each month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4C0C0-1FFD-C2B1-A8AE-69ECB50E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F90DE-F527-4539-A5E1-550D6B049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734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18D8-5263-EAA5-7E7B-990A5FF2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7"/>
            <a:ext cx="8229600" cy="77787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Arkansas Student Loan Authority can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1A60-6E98-6BCB-0A8C-7EA17D50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Families/Students with:</a:t>
            </a:r>
          </a:p>
          <a:p>
            <a:r>
              <a:rPr lang="en-US" sz="2400" dirty="0"/>
              <a:t>FAFSA completion</a:t>
            </a:r>
          </a:p>
          <a:p>
            <a:r>
              <a:rPr lang="en-US" sz="2400" dirty="0"/>
              <a:t>Financial aid decisions, especially related to student loans</a:t>
            </a:r>
          </a:p>
          <a:p>
            <a:r>
              <a:rPr lang="en-US" sz="2400" dirty="0"/>
              <a:t>Student loan management beyond college</a:t>
            </a:r>
          </a:p>
          <a:p>
            <a:r>
              <a:rPr lang="en-US" sz="2400" dirty="0"/>
              <a:t>Refinancing student loans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Higher Education Institutions with:</a:t>
            </a:r>
          </a:p>
          <a:p>
            <a:r>
              <a:rPr lang="en-US" sz="2400" dirty="0"/>
              <a:t>Default Management</a:t>
            </a:r>
          </a:p>
          <a:p>
            <a:r>
              <a:rPr lang="en-US" sz="2400" dirty="0"/>
              <a:t>Student Engagement Campaigns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High School Counselors with:</a:t>
            </a:r>
          </a:p>
          <a:p>
            <a:r>
              <a:rPr lang="en-US" sz="2400" dirty="0"/>
              <a:t>College Planning Webinars</a:t>
            </a:r>
          </a:p>
          <a:p>
            <a:r>
              <a:rPr lang="en-US" sz="2400" dirty="0"/>
              <a:t>How To Pay For College Booklets</a:t>
            </a:r>
          </a:p>
          <a:p>
            <a:r>
              <a:rPr lang="en-US" sz="2400" dirty="0"/>
              <a:t>FAFSA Completion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495C5-0DEB-CA3E-1A57-F1F02A53A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5410200"/>
            <a:ext cx="1238333" cy="12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0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7D913-2D70-9B9E-24F9-8E947C93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2144"/>
            <a:ext cx="9144000" cy="1895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19192E-5BB6-722E-F309-2B8DEFD5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18" y="825131"/>
            <a:ext cx="3670232" cy="3814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EEF9D1-A18F-01A6-E3C2-E258033FD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092" y="825131"/>
            <a:ext cx="3738209" cy="38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9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0A231-F524-0D9B-FE79-D1D0DF5A0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72" y="321945"/>
            <a:ext cx="6599055" cy="6214110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9076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8">
            <a:extLst>
              <a:ext uri="{FF2B5EF4-FFF2-40B4-BE49-F238E27FC236}">
                <a16:creationId xmlns:a16="http://schemas.microsoft.com/office/drawing/2014/main" id="{39FC0FEB-6216-28C8-12BE-0D08A2C6E2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4730066"/>
              </p:ext>
            </p:extLst>
          </p:nvPr>
        </p:nvGraphicFramePr>
        <p:xfrm>
          <a:off x="567290" y="3525197"/>
          <a:ext cx="3645064" cy="277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68B01-7D1C-45AB-867B-E0702CCE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F90DE-F527-4539-A5E1-550D6B049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8E166D-4344-47AE-B2D0-8F35446DD3FF}"/>
              </a:ext>
            </a:extLst>
          </p:cNvPr>
          <p:cNvSpPr txBox="1"/>
          <p:nvPr/>
        </p:nvSpPr>
        <p:spPr>
          <a:xfrm>
            <a:off x="567290" y="2967072"/>
            <a:ext cx="3645064" cy="424732"/>
          </a:xfrm>
          <a:custGeom>
            <a:avLst/>
            <a:gdLst>
              <a:gd name="connsiteX0" fmla="*/ 0 w 3924300"/>
              <a:gd name="connsiteY0" fmla="*/ 0 h 424732"/>
              <a:gd name="connsiteX1" fmla="*/ 3924300 w 3924300"/>
              <a:gd name="connsiteY1" fmla="*/ 0 h 424732"/>
              <a:gd name="connsiteX2" fmla="*/ 3924300 w 3924300"/>
              <a:gd name="connsiteY2" fmla="*/ 424732 h 424732"/>
              <a:gd name="connsiteX3" fmla="*/ 0 w 3924300"/>
              <a:gd name="connsiteY3" fmla="*/ 424732 h 424732"/>
              <a:gd name="connsiteX4" fmla="*/ 0 w 3924300"/>
              <a:gd name="connsiteY4" fmla="*/ 0 h 424732"/>
              <a:gd name="connsiteX0" fmla="*/ 0 w 3924300"/>
              <a:gd name="connsiteY0" fmla="*/ 0 h 424732"/>
              <a:gd name="connsiteX1" fmla="*/ 3924300 w 3924300"/>
              <a:gd name="connsiteY1" fmla="*/ 9832 h 424732"/>
              <a:gd name="connsiteX2" fmla="*/ 3924300 w 3924300"/>
              <a:gd name="connsiteY2" fmla="*/ 424732 h 424732"/>
              <a:gd name="connsiteX3" fmla="*/ 0 w 3924300"/>
              <a:gd name="connsiteY3" fmla="*/ 424732 h 424732"/>
              <a:gd name="connsiteX4" fmla="*/ 0 w 3924300"/>
              <a:gd name="connsiteY4" fmla="*/ 0 h 424732"/>
              <a:gd name="connsiteX0" fmla="*/ 0 w 3924300"/>
              <a:gd name="connsiteY0" fmla="*/ 0 h 424732"/>
              <a:gd name="connsiteX1" fmla="*/ 3924300 w 3924300"/>
              <a:gd name="connsiteY1" fmla="*/ 9832 h 424732"/>
              <a:gd name="connsiteX2" fmla="*/ 3924300 w 3924300"/>
              <a:gd name="connsiteY2" fmla="*/ 424732 h 424732"/>
              <a:gd name="connsiteX3" fmla="*/ 0 w 3924300"/>
              <a:gd name="connsiteY3" fmla="*/ 424732 h 424732"/>
              <a:gd name="connsiteX4" fmla="*/ 0 w 3924300"/>
              <a:gd name="connsiteY4" fmla="*/ 0 h 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300" h="424732">
                <a:moveTo>
                  <a:pt x="0" y="0"/>
                </a:moveTo>
                <a:lnTo>
                  <a:pt x="3924300" y="9832"/>
                </a:lnTo>
                <a:lnTo>
                  <a:pt x="3924300" y="424732"/>
                </a:lnTo>
                <a:lnTo>
                  <a:pt x="0" y="424732"/>
                </a:lnTo>
                <a:lnTo>
                  <a:pt x="0" y="0"/>
                </a:lnTo>
                <a:close/>
              </a:path>
            </a:pathLst>
          </a:custGeom>
          <a:solidFill>
            <a:srgbClr val="00499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 Planning Services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4246B-9BD8-4AC7-96AF-CB0B35B4BC95}"/>
              </a:ext>
            </a:extLst>
          </p:cNvPr>
          <p:cNvSpPr txBox="1"/>
          <p:nvPr/>
        </p:nvSpPr>
        <p:spPr>
          <a:xfrm>
            <a:off x="4802730" y="2966872"/>
            <a:ext cx="3712878" cy="424732"/>
          </a:xfrm>
          <a:prstGeom prst="rect">
            <a:avLst/>
          </a:prstGeom>
          <a:solidFill>
            <a:srgbClr val="00499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Ed Services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467360CE-2A16-87D4-0183-4F2CCF07BAD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793994" y="3525197"/>
          <a:ext cx="3721356" cy="277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3A1C0B-9A1E-A885-2B51-414AB88A08FB}"/>
              </a:ext>
            </a:extLst>
          </p:cNvPr>
          <p:cNvSpPr txBox="1"/>
          <p:nvPr/>
        </p:nvSpPr>
        <p:spPr>
          <a:xfrm>
            <a:off x="2524125" y="536634"/>
            <a:ext cx="4095749" cy="748923"/>
          </a:xfrm>
          <a:custGeom>
            <a:avLst/>
            <a:gdLst>
              <a:gd name="connsiteX0" fmla="*/ 0 w 3924300"/>
              <a:gd name="connsiteY0" fmla="*/ 0 h 424732"/>
              <a:gd name="connsiteX1" fmla="*/ 3924300 w 3924300"/>
              <a:gd name="connsiteY1" fmla="*/ 0 h 424732"/>
              <a:gd name="connsiteX2" fmla="*/ 3924300 w 3924300"/>
              <a:gd name="connsiteY2" fmla="*/ 424732 h 424732"/>
              <a:gd name="connsiteX3" fmla="*/ 0 w 3924300"/>
              <a:gd name="connsiteY3" fmla="*/ 424732 h 424732"/>
              <a:gd name="connsiteX4" fmla="*/ 0 w 3924300"/>
              <a:gd name="connsiteY4" fmla="*/ 0 h 424732"/>
              <a:gd name="connsiteX0" fmla="*/ 0 w 3924300"/>
              <a:gd name="connsiteY0" fmla="*/ 0 h 424732"/>
              <a:gd name="connsiteX1" fmla="*/ 3924300 w 3924300"/>
              <a:gd name="connsiteY1" fmla="*/ 9832 h 424732"/>
              <a:gd name="connsiteX2" fmla="*/ 3924300 w 3924300"/>
              <a:gd name="connsiteY2" fmla="*/ 424732 h 424732"/>
              <a:gd name="connsiteX3" fmla="*/ 0 w 3924300"/>
              <a:gd name="connsiteY3" fmla="*/ 424732 h 424732"/>
              <a:gd name="connsiteX4" fmla="*/ 0 w 3924300"/>
              <a:gd name="connsiteY4" fmla="*/ 0 h 424732"/>
              <a:gd name="connsiteX0" fmla="*/ 0 w 3924300"/>
              <a:gd name="connsiteY0" fmla="*/ 0 h 424732"/>
              <a:gd name="connsiteX1" fmla="*/ 3924300 w 3924300"/>
              <a:gd name="connsiteY1" fmla="*/ 9832 h 424732"/>
              <a:gd name="connsiteX2" fmla="*/ 3924300 w 3924300"/>
              <a:gd name="connsiteY2" fmla="*/ 424732 h 424732"/>
              <a:gd name="connsiteX3" fmla="*/ 0 w 3924300"/>
              <a:gd name="connsiteY3" fmla="*/ 424732 h 424732"/>
              <a:gd name="connsiteX4" fmla="*/ 0 w 3924300"/>
              <a:gd name="connsiteY4" fmla="*/ 0 h 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300" h="424732">
                <a:moveTo>
                  <a:pt x="0" y="0"/>
                </a:moveTo>
                <a:lnTo>
                  <a:pt x="3924300" y="9832"/>
                </a:lnTo>
                <a:lnTo>
                  <a:pt x="3924300" y="424732"/>
                </a:lnTo>
                <a:lnTo>
                  <a:pt x="0" y="424732"/>
                </a:lnTo>
                <a:lnTo>
                  <a:pt x="0" y="0"/>
                </a:lnTo>
                <a:close/>
              </a:path>
            </a:pathLst>
          </a:custGeom>
          <a:solidFill>
            <a:srgbClr val="00499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Arkansas Education Loans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Non-Federal Student Loans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34EE80-26C0-FA3D-A0DA-41A1C57198B9}"/>
              </a:ext>
            </a:extLst>
          </p:cNvPr>
          <p:cNvSpPr>
            <a:spLocks/>
          </p:cNvSpPr>
          <p:nvPr/>
        </p:nvSpPr>
        <p:spPr>
          <a:xfrm>
            <a:off x="701040" y="1523620"/>
            <a:ext cx="2397760" cy="670146"/>
          </a:xfrm>
          <a:prstGeom prst="roundRect">
            <a:avLst>
              <a:gd name="adj" fmla="val 10000"/>
            </a:avLst>
          </a:prstGeom>
          <a:ln w="12700">
            <a:solidFill>
              <a:srgbClr val="C0000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Loans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68F438-A52A-68D5-C5E2-CC0265DAF0EB}"/>
              </a:ext>
            </a:extLst>
          </p:cNvPr>
          <p:cNvSpPr>
            <a:spLocks/>
          </p:cNvSpPr>
          <p:nvPr/>
        </p:nvSpPr>
        <p:spPr>
          <a:xfrm>
            <a:off x="3266913" y="1523620"/>
            <a:ext cx="2397760" cy="670146"/>
          </a:xfrm>
          <a:prstGeom prst="roundRect">
            <a:avLst>
              <a:gd name="adj" fmla="val 10000"/>
            </a:avLst>
          </a:prstGeom>
          <a:ln w="12700">
            <a:solidFill>
              <a:srgbClr val="C0000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Family/Parent Loans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9AA8C1-8CA7-09CF-1BE1-D87F0E0DD4B7}"/>
              </a:ext>
            </a:extLst>
          </p:cNvPr>
          <p:cNvSpPr>
            <a:spLocks/>
          </p:cNvSpPr>
          <p:nvPr/>
        </p:nvSpPr>
        <p:spPr>
          <a:xfrm>
            <a:off x="5855823" y="1523620"/>
            <a:ext cx="2397760" cy="670146"/>
          </a:xfrm>
          <a:prstGeom prst="roundRect">
            <a:avLst>
              <a:gd name="adj" fmla="val 10000"/>
            </a:avLst>
          </a:prstGeom>
          <a:ln w="12700">
            <a:solidFill>
              <a:srgbClr val="C0000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Refinancing Loans</a:t>
            </a:r>
          </a:p>
        </p:txBody>
      </p:sp>
    </p:spTree>
    <p:extLst>
      <p:ext uri="{BB962C8B-B14F-4D97-AF65-F5344CB8AC3E}">
        <p14:creationId xmlns:p14="http://schemas.microsoft.com/office/powerpoint/2010/main" val="374528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8F4AF63-3104-462E-84EB-7B2D1E7AF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"/>
          <a:stretch/>
        </p:blipFill>
        <p:spPr>
          <a:xfrm>
            <a:off x="302683" y="136524"/>
            <a:ext cx="8460318" cy="63452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F20B7-A10A-4175-99E5-B3512327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C9E71F-78A0-4868-970E-5692D76DECFE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FA88BD-5651-41D4-B13A-43B6691F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90DE-F527-4539-A5E1-550D6B049B2E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17C78-88DE-43A8-8277-30B7364D3588}"/>
              </a:ext>
            </a:extLst>
          </p:cNvPr>
          <p:cNvSpPr txBox="1"/>
          <p:nvPr/>
        </p:nvSpPr>
        <p:spPr>
          <a:xfrm>
            <a:off x="1273512" y="3112176"/>
            <a:ext cx="69794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 b="1" dirty="0"/>
              <a:t>*All rates stated as Annual Percentage Rates with lender discounts included in the minimum rate.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46EAC1-1DFE-B5FB-9117-739D6CDC9459}"/>
              </a:ext>
            </a:extLst>
          </p:cNvPr>
          <p:cNvGraphicFramePr>
            <a:graphicFrameLocks/>
          </p:cNvGraphicFramePr>
          <p:nvPr/>
        </p:nvGraphicFramePr>
        <p:xfrm>
          <a:off x="567369" y="235269"/>
          <a:ext cx="8009262" cy="572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039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1" y="963877"/>
            <a:ext cx="247459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ASLA </a:t>
            </a:r>
            <a:b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Default Management Partners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3581402" y="459396"/>
            <a:ext cx="4933948" cy="6217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8600">
              <a:lnSpc>
                <a:spcPct val="90000"/>
              </a:lnSpc>
            </a:pPr>
            <a:r>
              <a:rPr lang="en-US" sz="1800"/>
              <a:t>Arkansas State University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Arkansas State University – Beebe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Arkansas State University – Mtn. Home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Arkansas State University – Newport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Arkansas State University – Three Rivers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Arkansas Tech University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Black River Technical College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East Arkansas Community College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Henderson State University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National Park College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North Arkansas College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Southeast AR Community College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South AR Community College – El Dorado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Southern Arkansas University - Magnolia 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Southern AR University Tech - Camden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U of A Community College – Batesville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U of A Community College at Hope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U of A at Monticello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U of A Pulaski Technical College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U of A at Rich Mtn. Community College</a:t>
            </a:r>
          </a:p>
          <a:p>
            <a:pPr marL="285750" indent="-228600">
              <a:lnSpc>
                <a:spcPct val="90000"/>
              </a:lnSpc>
            </a:pPr>
            <a:r>
              <a:rPr lang="en-US" sz="1800"/>
              <a:t>University of Central Arkansas</a:t>
            </a:r>
          </a:p>
          <a:p>
            <a:pPr marL="285750" indent="-228600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F9AB1C4-FCD9-429E-B0E4-02EE480F51FE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0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28600"/>
          <a:ext cx="8686800" cy="631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087DA-4304-45F7-A4BF-F0DC7264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4104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9E71F-78A0-4868-970E-5692D76DECF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  <a:satMod val="20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  <a:satMod val="20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99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2888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3399"/>
                </a:solidFill>
                <a:latin typeface="+mn-lt"/>
              </a:rPr>
              <a:t>Cohort Default Rates – Arkansas vs. Nation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246909"/>
          <a:ext cx="9097812" cy="4158673"/>
        </p:xfrm>
        <a:graphic>
          <a:graphicData uri="http://schemas.openxmlformats.org/drawingml/2006/table">
            <a:tbl>
              <a:tblPr firstRow="1"/>
              <a:tblGrid>
                <a:gridCol w="146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188">
                  <a:extLst>
                    <a:ext uri="{9D8B030D-6E8A-4147-A177-3AD203B41FA5}">
                      <a16:colId xmlns:a16="http://schemas.microsoft.com/office/drawing/2014/main" val="1099145537"/>
                    </a:ext>
                  </a:extLst>
                </a:gridCol>
                <a:gridCol w="63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790">
                  <a:extLst>
                    <a:ext uri="{9D8B030D-6E8A-4147-A177-3AD203B41FA5}">
                      <a16:colId xmlns:a16="http://schemas.microsoft.com/office/drawing/2014/main" val="3192392145"/>
                    </a:ext>
                  </a:extLst>
                </a:gridCol>
                <a:gridCol w="703098">
                  <a:extLst>
                    <a:ext uri="{9D8B030D-6E8A-4147-A177-3AD203B41FA5}">
                      <a16:colId xmlns:a16="http://schemas.microsoft.com/office/drawing/2014/main" val="3413821660"/>
                    </a:ext>
                  </a:extLst>
                </a:gridCol>
                <a:gridCol w="632788">
                  <a:extLst>
                    <a:ext uri="{9D8B030D-6E8A-4147-A177-3AD203B41FA5}">
                      <a16:colId xmlns:a16="http://schemas.microsoft.com/office/drawing/2014/main" val="4234896911"/>
                    </a:ext>
                  </a:extLst>
                </a:gridCol>
                <a:gridCol w="703098">
                  <a:extLst>
                    <a:ext uri="{9D8B030D-6E8A-4147-A177-3AD203B41FA5}">
                      <a16:colId xmlns:a16="http://schemas.microsoft.com/office/drawing/2014/main" val="1352881862"/>
                    </a:ext>
                  </a:extLst>
                </a:gridCol>
                <a:gridCol w="703098">
                  <a:extLst>
                    <a:ext uri="{9D8B030D-6E8A-4147-A177-3AD203B41FA5}">
                      <a16:colId xmlns:a16="http://schemas.microsoft.com/office/drawing/2014/main" val="3347295276"/>
                    </a:ext>
                  </a:extLst>
                </a:gridCol>
                <a:gridCol w="703093">
                  <a:extLst>
                    <a:ext uri="{9D8B030D-6E8A-4147-A177-3AD203B41FA5}">
                      <a16:colId xmlns:a16="http://schemas.microsoft.com/office/drawing/2014/main" val="503545466"/>
                    </a:ext>
                  </a:extLst>
                </a:gridCol>
                <a:gridCol w="703093">
                  <a:extLst>
                    <a:ext uri="{9D8B030D-6E8A-4147-A177-3AD203B41FA5}">
                      <a16:colId xmlns:a16="http://schemas.microsoft.com/office/drawing/2014/main" val="1128095030"/>
                    </a:ext>
                  </a:extLst>
                </a:gridCol>
              </a:tblGrid>
              <a:tr h="457200">
                <a:tc gridSpan="10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767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Default Rate Release Date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111010"/>
                  </a:ext>
                </a:extLst>
              </a:tr>
              <a:tr h="95134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rgbClr val="004890"/>
                          </a:solidFill>
                        </a:rPr>
                        <a:t>National Default Rate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004890"/>
                          </a:solidFill>
                        </a:rPr>
                        <a:t>14.7%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>
                          <a:solidFill>
                            <a:srgbClr val="004890"/>
                          </a:solidFill>
                        </a:rPr>
                        <a:t>13.7%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>
                          <a:solidFill>
                            <a:srgbClr val="004890"/>
                          </a:solidFill>
                        </a:rPr>
                        <a:t>11.8%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>
                          <a:solidFill>
                            <a:srgbClr val="004890"/>
                          </a:solidFill>
                        </a:rPr>
                        <a:t>11.3%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004890"/>
                          </a:solidFill>
                        </a:rPr>
                        <a:t>11.5%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004890"/>
                          </a:solidFill>
                        </a:rPr>
                        <a:t>10.8%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004890"/>
                          </a:solidFill>
                        </a:rPr>
                        <a:t>10.1%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004890"/>
                          </a:solidFill>
                        </a:rPr>
                        <a:t>9.7%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004890"/>
                          </a:solidFill>
                        </a:rPr>
                        <a:t>7.3%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004890"/>
                          </a:solidFill>
                        </a:rPr>
                        <a:t>2.3%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004890"/>
                          </a:solidFill>
                        </a:rPr>
                        <a:t>0.0%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Arkansas’s Default Rate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19.0%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15.8%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14.5%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14.0%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12.2%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11.2%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10.4%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10.8%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7.0%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2.1%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0.0%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18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Arkansas’s  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National Ranking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49</a:t>
                      </a:r>
                      <a:r>
                        <a:rPr lang="en-US" sz="1500" b="1" baseline="30000" dirty="0">
                          <a:solidFill>
                            <a:srgbClr val="C00000"/>
                          </a:solidFill>
                        </a:rPr>
                        <a:t>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42</a:t>
                      </a:r>
                      <a:r>
                        <a:rPr lang="en-US" sz="1500" b="1" baseline="30000" dirty="0">
                          <a:solidFill>
                            <a:srgbClr val="C00000"/>
                          </a:solidFill>
                        </a:rPr>
                        <a:t>nd</a:t>
                      </a:r>
                      <a:endParaRPr lang="en-US" sz="15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43</a:t>
                      </a:r>
                      <a:r>
                        <a:rPr lang="en-US" sz="1500" b="1" baseline="30000" dirty="0">
                          <a:solidFill>
                            <a:srgbClr val="C00000"/>
                          </a:solidFill>
                        </a:rPr>
                        <a:t>rd</a:t>
                      </a:r>
                      <a:endParaRPr lang="en-US" sz="15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42</a:t>
                      </a:r>
                      <a:r>
                        <a:rPr lang="en-US" sz="1500" b="1" baseline="30000" dirty="0">
                          <a:solidFill>
                            <a:srgbClr val="C00000"/>
                          </a:solidFill>
                        </a:rPr>
                        <a:t>nd</a:t>
                      </a:r>
                      <a:endParaRPr lang="en-US" sz="15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31</a:t>
                      </a:r>
                      <a:r>
                        <a:rPr lang="en-US" sz="1500" b="1" baseline="30000" dirty="0">
                          <a:solidFill>
                            <a:srgbClr val="C00000"/>
                          </a:solidFill>
                        </a:rPr>
                        <a:t>st</a:t>
                      </a:r>
                      <a:endParaRPr lang="en-US" sz="15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30</a:t>
                      </a:r>
                      <a:r>
                        <a:rPr lang="en-US" sz="1500" b="1" baseline="30000" dirty="0">
                          <a:solidFill>
                            <a:srgbClr val="C00000"/>
                          </a:solidFill>
                        </a:rPr>
                        <a:t>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>
                          <a:solidFill>
                            <a:srgbClr val="C00000"/>
                          </a:solidFill>
                        </a:rPr>
                        <a:t>27</a:t>
                      </a:r>
                      <a:r>
                        <a:rPr lang="en-US" sz="1500" b="1" baseline="30000" dirty="0">
                          <a:solidFill>
                            <a:srgbClr val="C00000"/>
                          </a:solidFill>
                        </a:rPr>
                        <a:t>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published by USDE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published by USDE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published by USDE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published by USDE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4598C-9F1C-4B6F-B050-5D54A668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9E71F-78A0-4868-970E-5692D76DEC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  <a:satMod val="20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  <a:satMod val="20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136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9138</TotalTime>
  <Words>1265</Words>
  <Application>Microsoft Office PowerPoint</Application>
  <PresentationFormat>On-screen Show (4:3)</PresentationFormat>
  <Paragraphs>311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Helvetica Neue</vt:lpstr>
      <vt:lpstr>OCR A Extended</vt:lpstr>
      <vt:lpstr>Office Theme</vt:lpstr>
      <vt:lpstr>1_Office Theme</vt:lpstr>
      <vt:lpstr>3_Office Theme</vt:lpstr>
      <vt:lpstr>2_Office Theme</vt:lpstr>
      <vt:lpstr>4_Office Theme</vt:lpstr>
      <vt:lpstr>PowerPoint Presentation</vt:lpstr>
      <vt:lpstr>Who is the Arkansas Student Loan Authority?</vt:lpstr>
      <vt:lpstr>PowerPoint Presentation</vt:lpstr>
      <vt:lpstr>PowerPoint Presentation</vt:lpstr>
      <vt:lpstr>PowerPoint Presentation</vt:lpstr>
      <vt:lpstr>PowerPoint Presentation</vt:lpstr>
      <vt:lpstr>ASLA  Default Management Partners </vt:lpstr>
      <vt:lpstr>PowerPoint Presentation</vt:lpstr>
      <vt:lpstr>Cohort Default Rates – Arkansas vs. Nation</vt:lpstr>
      <vt:lpstr>50,000 Booklets Printed Annually   Distributed to students through high school counselors   Spanish version available online</vt:lpstr>
      <vt:lpstr>Student Loan Debt Statistics </vt:lpstr>
      <vt:lpstr>PowerPoint Presentation</vt:lpstr>
      <vt:lpstr>Federal Student Loan Volume  Academic Year 2022-23</vt:lpstr>
      <vt:lpstr>Average FEDERAL Student Loan Debt  Per Borrower  Prior to 2023-24 Academic Year</vt:lpstr>
      <vt:lpstr>Student Loan Options</vt:lpstr>
      <vt:lpstr>Total Federal Student Loan Debt in AR by Age</vt:lpstr>
      <vt:lpstr>Number of Arkansans  with Federal Student Loan Debt by Age</vt:lpstr>
      <vt:lpstr>Average Federal Student Loan Debt in AR by Age</vt:lpstr>
      <vt:lpstr>Federal Direct Student Loan Volume by Loan Type Loans Made Through Arkansas Higher Education Institutions – Award Year 2022-23 </vt:lpstr>
      <vt:lpstr>PowerPoint Presentation</vt:lpstr>
      <vt:lpstr>COVID Payment Pause:   MAR 2020 - AUG 2023   Payment “On Ramp”:    SEP 2023 – AUG 2024  Automatic Forbearance/Deferment if Delinquent   No Student Loan Defaults Until JUN 2026??</vt:lpstr>
      <vt:lpstr>Student Loan Forgiveness under President Biden</vt:lpstr>
      <vt:lpstr>Public Service Loan Forgiveness November 2020 thru June 2023</vt:lpstr>
      <vt:lpstr>Biden-Harris Administration Approves $1.2 Billion in Loan Forgiveness for Over 150,000 SAVE Plan Borrowers February 21, 2024</vt:lpstr>
      <vt:lpstr>President Biden’s SAVE Repayment Program</vt:lpstr>
      <vt:lpstr>The Arkansas Student Loan Authority can help…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Williams</dc:creator>
  <cp:lastModifiedBy>Nichole Abernathy (ADHE)</cp:lastModifiedBy>
  <cp:revision>193</cp:revision>
  <cp:lastPrinted>2023-10-11T20:59:52Z</cp:lastPrinted>
  <dcterms:created xsi:type="dcterms:W3CDTF">2019-10-07T18:48:49Z</dcterms:created>
  <dcterms:modified xsi:type="dcterms:W3CDTF">2024-03-25T15:38:55Z</dcterms:modified>
</cp:coreProperties>
</file>